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63" r:id="rId2"/>
    <p:sldId id="260" r:id="rId3"/>
    <p:sldId id="281" r:id="rId4"/>
    <p:sldId id="283" r:id="rId5"/>
    <p:sldId id="284" r:id="rId6"/>
    <p:sldId id="298" r:id="rId7"/>
    <p:sldId id="287" r:id="rId8"/>
    <p:sldId id="288" r:id="rId9"/>
    <p:sldId id="290" r:id="rId10"/>
    <p:sldId id="292" r:id="rId11"/>
    <p:sldId id="293" r:id="rId12"/>
    <p:sldId id="285" r:id="rId13"/>
    <p:sldId id="294" r:id="rId14"/>
    <p:sldId id="295" r:id="rId15"/>
    <p:sldId id="296" r:id="rId16"/>
    <p:sldId id="297" r:id="rId17"/>
    <p:sldId id="259" r:id="rId18"/>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0650DF-1185-7A6F-EEE5-3B1D6B535F3D}" name="Bara Bartiková" initials="BB" userId="Bara Bartiková"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6" autoAdjust="0"/>
  </p:normalViewPr>
  <p:slideViewPr>
    <p:cSldViewPr>
      <p:cViewPr varScale="1">
        <p:scale>
          <a:sx n="86" d="100"/>
          <a:sy n="86" d="100"/>
        </p:scale>
        <p:origin x="135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a:t>Kliknutím lze upravit styl.</a:t>
            </a:r>
            <a:endParaRPr kumimoji="0" lang="en-US"/>
          </a:p>
        </p:txBody>
      </p:sp>
      <p:sp>
        <p:nvSpPr>
          <p:cNvPr id="28" name="Zástupný symbol pro datum 27"/>
          <p:cNvSpPr>
            <a:spLocks noGrp="1"/>
          </p:cNvSpPr>
          <p:nvPr>
            <p:ph type="dt" sz="half" idx="10"/>
          </p:nvPr>
        </p:nvSpPr>
        <p:spPr/>
        <p:txBody>
          <a:bodyPr/>
          <a:lstStyle/>
          <a:p>
            <a:fld id="{91C91F5F-0592-49AA-A33B-64BD636A6CFB}" type="datetimeFigureOut">
              <a:rPr lang="cs-CZ" smtClean="0"/>
              <a:t>26.04.2023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DA0A5707-A784-4E7B-91B9-E860ECF264B0}" type="slidenum">
              <a:rPr lang="cs-CZ" smtClean="0"/>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1C91F5F-0592-49AA-A33B-64BD636A6CFB}" type="datetimeFigureOut">
              <a:rPr lang="cs-CZ" smtClean="0"/>
              <a:t>26.04.2023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1C91F5F-0592-49AA-A33B-64BD636A6CFB}" type="datetimeFigureOut">
              <a:rPr lang="cs-CZ" smtClean="0"/>
              <a:t>26.04.2023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1C91F5F-0592-49AA-A33B-64BD636A6CFB}" type="datetimeFigureOut">
              <a:rPr lang="cs-CZ" smtClean="0"/>
              <a:t>26.04.2023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91C91F5F-0592-49AA-A33B-64BD636A6CFB}" type="datetimeFigureOut">
              <a:rPr lang="cs-CZ" smtClean="0"/>
              <a:t>26.04.2023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DA0A5707-A784-4E7B-91B9-E860ECF264B0}"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1C91F5F-0592-49AA-A33B-64BD636A6CFB}" type="datetimeFigureOut">
              <a:rPr lang="cs-CZ" smtClean="0"/>
              <a:t>26.04.2023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91C91F5F-0592-49AA-A33B-64BD636A6CFB}" type="datetimeFigureOut">
              <a:rPr lang="cs-CZ" smtClean="0"/>
              <a:t>26.04.2023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91C91F5F-0592-49AA-A33B-64BD636A6CFB}" type="datetimeFigureOut">
              <a:rPr lang="cs-CZ" smtClean="0"/>
              <a:t>26.04.2023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C91F5F-0592-49AA-A33B-64BD636A6CFB}" type="datetimeFigureOut">
              <a:rPr lang="cs-CZ" smtClean="0"/>
              <a:t>26.04.2023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1C91F5F-0592-49AA-A33B-64BD636A6CFB}" type="datetimeFigureOut">
              <a:rPr lang="cs-CZ" smtClean="0"/>
              <a:t>26.04.2023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a:solidFill>
                  <a:schemeClr val="lt1"/>
                </a:solidFill>
                <a:latin typeface="+mn-lt"/>
                <a:ea typeface="+mn-ea"/>
                <a:cs typeface="+mn-cs"/>
              </a:rPr>
              <a:t>Kliknutím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91C91F5F-0592-49AA-A33B-64BD636A6CFB}" type="datetimeFigureOut">
              <a:rPr lang="cs-CZ" smtClean="0"/>
              <a:t>26.04.2023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0A5707-A784-4E7B-91B9-E860ECF264B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1C91F5F-0592-49AA-A33B-64BD636A6CFB}" type="datetimeFigureOut">
              <a:rPr lang="cs-CZ" smtClean="0"/>
              <a:t>26.04.2023</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A0A5707-A784-4E7B-91B9-E860ECF264B0}"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sz="4000" dirty="0">
              <a:solidFill>
                <a:srgbClr val="FF0000"/>
              </a:solidFill>
              <a:latin typeface="Calibri" panose="020F0502020204030204" pitchFamily="34" charset="0"/>
              <a:cs typeface="Calibri" panose="020F0502020204030204" pitchFamily="34" charset="0"/>
            </a:endParaRPr>
          </a:p>
          <a:p>
            <a:r>
              <a:rPr lang="cs-CZ" sz="4000" b="1" dirty="0">
                <a:solidFill>
                  <a:srgbClr val="FF0000"/>
                </a:solidFill>
                <a:latin typeface="Calibri" panose="020F0502020204030204" pitchFamily="34" charset="0"/>
                <a:cs typeface="Calibri" panose="020F0502020204030204" pitchFamily="34" charset="0"/>
              </a:rPr>
              <a:t>SEMINÁŘ 26. 4. 2023</a:t>
            </a:r>
          </a:p>
          <a:p>
            <a:endParaRPr lang="cs-CZ" sz="4000" b="1" dirty="0">
              <a:solidFill>
                <a:srgbClr val="FF0000"/>
              </a:solidFill>
              <a:latin typeface="Calibri" panose="020F0502020204030204" pitchFamily="34" charset="0"/>
              <a:cs typeface="Calibri" panose="020F0502020204030204" pitchFamily="34" charset="0"/>
            </a:endParaRPr>
          </a:p>
          <a:p>
            <a:r>
              <a:rPr lang="cs-CZ" sz="4000" b="1" dirty="0">
                <a:solidFill>
                  <a:srgbClr val="FF0000"/>
                </a:solidFill>
                <a:latin typeface="Calibri" panose="020F0502020204030204" pitchFamily="34" charset="0"/>
                <a:cs typeface="Calibri" panose="020F0502020204030204" pitchFamily="34" charset="0"/>
              </a:rPr>
              <a:t>STANOVY</a:t>
            </a:r>
          </a:p>
          <a:p>
            <a:r>
              <a:rPr lang="cs-CZ" sz="4000" b="1" dirty="0">
                <a:solidFill>
                  <a:srgbClr val="FF0000"/>
                </a:solidFill>
                <a:latin typeface="Calibri" panose="020F0502020204030204" pitchFamily="34" charset="0"/>
                <a:cs typeface="Calibri" panose="020F0502020204030204" pitchFamily="34" charset="0"/>
              </a:rPr>
              <a:t>organizačních složek ČLS JEP</a:t>
            </a:r>
            <a:endParaRPr lang="cs-CZ" b="1" dirty="0"/>
          </a:p>
        </p:txBody>
      </p:sp>
      <p:pic>
        <p:nvPicPr>
          <p:cNvPr id="4" name="Obrázek 3">
            <a:extLst>
              <a:ext uri="{FF2B5EF4-FFF2-40B4-BE49-F238E27FC236}">
                <a16:creationId xmlns:a16="http://schemas.microsoft.com/office/drawing/2014/main" id="{8A09862E-8081-495C-8614-6A6512D6C1DD}"/>
              </a:ext>
            </a:extLst>
          </p:cNvPr>
          <p:cNvPicPr>
            <a:picLocks noChangeAspect="1"/>
          </p:cNvPicPr>
          <p:nvPr/>
        </p:nvPicPr>
        <p:blipFill>
          <a:blip r:embed="rId2"/>
          <a:stretch>
            <a:fillRect/>
          </a:stretch>
        </p:blipFill>
        <p:spPr>
          <a:xfrm>
            <a:off x="3994152" y="4932905"/>
            <a:ext cx="1371719" cy="1298561"/>
          </a:xfrm>
          <a:prstGeom prst="rect">
            <a:avLst/>
          </a:prstGeom>
        </p:spPr>
      </p:pic>
    </p:spTree>
    <p:extLst>
      <p:ext uri="{BB962C8B-B14F-4D97-AF65-F5344CB8AC3E}">
        <p14:creationId xmlns:p14="http://schemas.microsoft.com/office/powerpoint/2010/main" val="1694470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 PODROBNĚ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indent="450215"/>
            <a:endParaRPr lang="cs-CZ" sz="1800" dirty="0">
              <a:effectLst/>
              <a:latin typeface="Times New Roman" panose="02020603050405020304" pitchFamily="18" charset="0"/>
              <a:ea typeface="Calibri" panose="020F0502020204030204" pitchFamily="34" charset="0"/>
            </a:endParaRPr>
          </a:p>
          <a:p>
            <a:pPr indent="450215"/>
            <a:endParaRPr lang="cs-CZ" sz="1800" dirty="0">
              <a:effectLst/>
              <a:latin typeface="Times New Roman" panose="02020603050405020304" pitchFamily="18" charset="0"/>
              <a:ea typeface="Calibri" panose="020F0502020204030204" pitchFamily="34" charset="0"/>
            </a:endParaRPr>
          </a:p>
          <a:p>
            <a:pPr indent="450215" algn="l"/>
            <a:r>
              <a:rPr lang="cs-CZ" sz="1200" b="1" dirty="0">
                <a:solidFill>
                  <a:schemeClr val="bg1"/>
                </a:solidFill>
                <a:effectLst/>
                <a:latin typeface="Times New Roman" panose="02020603050405020304" pitchFamily="18" charset="0"/>
                <a:ea typeface="Calibri" panose="020F0502020204030204" pitchFamily="34" charset="0"/>
              </a:rPr>
              <a:t>ad b) Čestné členství</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Čestným členem OS se může stát fyzická osoba (i nečlen ČLS JEP), která má mimořádné zásluhy o rozvoj </a:t>
            </a:r>
            <a:r>
              <a:rPr lang="cs-CZ" sz="1200" dirty="0">
                <a:solidFill>
                  <a:schemeClr val="bg1"/>
                </a:solidFill>
                <a:effectLst/>
                <a:highlight>
                  <a:srgbClr val="FFFF00"/>
                </a:highlight>
                <a:latin typeface="Times New Roman" panose="02020603050405020304" pitchFamily="18" charset="0"/>
                <a:ea typeface="Calibri" panose="020F0502020204030204" pitchFamily="34" charset="0"/>
              </a:rPr>
              <a:t>…. (např. oboru ….., lékařství, zdravotnictví).</a:t>
            </a:r>
            <a:r>
              <a:rPr lang="cs-CZ" sz="1200" dirty="0">
                <a:solidFill>
                  <a:schemeClr val="bg1"/>
                </a:solidFill>
                <a:effectLst/>
                <a:latin typeface="Times New Roman" panose="02020603050405020304" pitchFamily="18" charset="0"/>
                <a:ea typeface="Calibri" panose="020F0502020204030204" pitchFamily="34" charset="0"/>
              </a:rPr>
              <a:t> O udělení čestného členství rozhoduje výbor.  Čestný člen má práva a povinnosti jako řádný člen.           </a:t>
            </a:r>
            <a:r>
              <a:rPr lang="cs-CZ" sz="1200" dirty="0">
                <a:solidFill>
                  <a:schemeClr val="bg1"/>
                </a:solidFill>
                <a:effectLst/>
                <a:highlight>
                  <a:srgbClr val="FFFF00"/>
                </a:highlight>
                <a:latin typeface="Times New Roman" panose="02020603050405020304" pitchFamily="18" charset="0"/>
                <a:ea typeface="Calibri" panose="020F0502020204030204" pitchFamily="34" charset="0"/>
              </a:rPr>
              <a:t>Pokud čestný člen není současně řádným členem ČLS JEP, nemá hlasovací právo, jeho hlas je hlasem poradním, nemůže volit ani být volen            a neplatí členské příspěvky.</a:t>
            </a:r>
            <a:endParaRPr lang="cs-CZ" sz="1200" dirty="0">
              <a:solidFill>
                <a:schemeClr val="bg1"/>
              </a:solidFill>
              <a:effectLst/>
              <a:latin typeface="Times New Roman" panose="02020603050405020304" pitchFamily="18" charset="0"/>
              <a:ea typeface="Calibri" panose="020F0502020204030204" pitchFamily="34" charset="0"/>
            </a:endParaRPr>
          </a:p>
          <a:p>
            <a:pPr indent="450215" algn="l"/>
            <a:r>
              <a:rPr lang="cs-CZ" sz="1200" dirty="0">
                <a:solidFill>
                  <a:schemeClr val="bg1"/>
                </a:solidFill>
                <a:effectLst/>
                <a:latin typeface="Times New Roman" panose="02020603050405020304" pitchFamily="18" charset="0"/>
                <a:ea typeface="Calibri" panose="020F0502020204030204" pitchFamily="34" charset="0"/>
              </a:rPr>
              <a:t>V závažných případech (např. poškozování dobrého jména ČLS JEP) je možno čestné členství odejmout. Čestného členství je možno se vzdát a to písemným oznámením výboru OS.</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Čestné členství může být uděleno i řádnému členu ČLS JEP. V tomto případě může výbor rozhodnout o prominutí úhrady členského příspěvku OS, nikoli však členského příspěvku určenému ČLS JEP.</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b="1" dirty="0">
                <a:solidFill>
                  <a:schemeClr val="bg1"/>
                </a:solidFill>
                <a:effectLst/>
                <a:latin typeface="Times New Roman" panose="02020603050405020304" pitchFamily="18" charset="0"/>
                <a:ea typeface="Calibri" panose="020F0502020204030204" pitchFamily="34" charset="0"/>
              </a:rPr>
              <a:t>ad c)  Přidružené členství </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Výbor OS může rozhodnout o vzniku přidruženého členství pro právnické osoby.</a:t>
            </a:r>
          </a:p>
          <a:p>
            <a:pPr indent="450215" algn="l"/>
            <a:r>
              <a:rPr lang="cs-CZ" sz="1200" dirty="0">
                <a:solidFill>
                  <a:schemeClr val="bg1"/>
                </a:solidFill>
                <a:effectLst/>
                <a:latin typeface="Times New Roman" panose="02020603050405020304" pitchFamily="18" charset="0"/>
                <a:ea typeface="Calibri" panose="020F0502020204030204" pitchFamily="34" charset="0"/>
              </a:rPr>
              <a:t>Rozhodnutí následně předloží výbor organizační složky ke schválení předsednictvu</a:t>
            </a:r>
          </a:p>
          <a:p>
            <a:pPr indent="450215" algn="l"/>
            <a:r>
              <a:rPr lang="cs-CZ" sz="1200" dirty="0">
                <a:solidFill>
                  <a:schemeClr val="bg1"/>
                </a:solidFill>
                <a:effectLst/>
                <a:latin typeface="Times New Roman" panose="02020603050405020304" pitchFamily="18" charset="0"/>
                <a:ea typeface="Calibri" panose="020F0502020204030204" pitchFamily="34" charset="0"/>
              </a:rPr>
              <a:t>ČLS JEP a registraci sekretariátu. Přidružený člen nemá volební a hlasovací právo a nemůže volit ani být volen do orgánů ČLS JEP. Podmínky členství musí být písemně dohodnuty včetně výše úhrad členských příspěvků a dalších ustanovení.</a:t>
            </a:r>
          </a:p>
          <a:p>
            <a:endParaRPr lang="cs-CZ" dirty="0"/>
          </a:p>
          <a:p>
            <a:endParaRPr lang="cs-CZ" dirty="0"/>
          </a:p>
          <a:p>
            <a:endParaRPr lang="cs-CZ" dirty="0"/>
          </a:p>
        </p:txBody>
      </p:sp>
    </p:spTree>
    <p:extLst>
      <p:ext uri="{BB962C8B-B14F-4D97-AF65-F5344CB8AC3E}">
        <p14:creationId xmlns:p14="http://schemas.microsoft.com/office/powerpoint/2010/main" val="3444362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fontScale="62500" lnSpcReduction="20000"/>
          </a:bodyPr>
          <a:lstStyle/>
          <a:p>
            <a:pPr lvl="1" algn="l"/>
            <a:r>
              <a:rPr lang="cs-CZ" sz="1600" dirty="0">
                <a:latin typeface="+mj-lt"/>
              </a:rPr>
              <a:t>                            </a:t>
            </a:r>
            <a:endParaRPr lang="cs-CZ" dirty="0"/>
          </a:p>
          <a:p>
            <a:r>
              <a:rPr lang="cs-CZ" sz="51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 PODROBNĚ                                                                                           </a:t>
            </a:r>
            <a:endParaRPr lang="cs-CZ" sz="51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indent="450215"/>
            <a:endParaRPr lang="cs-CZ" sz="1800" dirty="0">
              <a:effectLst/>
              <a:latin typeface="Times New Roman" panose="02020603050405020304" pitchFamily="18" charset="0"/>
              <a:ea typeface="Calibri" panose="020F0502020204030204" pitchFamily="34" charset="0"/>
            </a:endParaRPr>
          </a:p>
          <a:p>
            <a:pPr indent="450215" algn="l"/>
            <a:endParaRPr lang="cs-CZ" sz="1900" b="1" dirty="0">
              <a:solidFill>
                <a:schemeClr val="bg1"/>
              </a:solidFill>
              <a:effectLst/>
              <a:latin typeface="Times New Roman" panose="02020603050405020304" pitchFamily="18" charset="0"/>
              <a:ea typeface="Calibri" panose="020F0502020204030204" pitchFamily="34" charset="0"/>
            </a:endParaRPr>
          </a:p>
          <a:p>
            <a:pPr indent="450215" algn="l"/>
            <a:endParaRPr lang="cs-CZ" sz="1900" b="1" dirty="0">
              <a:solidFill>
                <a:schemeClr val="bg1"/>
              </a:solidFill>
              <a:effectLst/>
              <a:latin typeface="Times New Roman" panose="02020603050405020304" pitchFamily="18" charset="0"/>
              <a:ea typeface="Calibri" panose="020F0502020204030204" pitchFamily="34" charset="0"/>
            </a:endParaRPr>
          </a:p>
          <a:p>
            <a:pPr indent="450215" algn="l"/>
            <a:r>
              <a:rPr lang="cs-CZ" sz="1900" b="1" dirty="0">
                <a:solidFill>
                  <a:schemeClr val="bg1"/>
                </a:solidFill>
                <a:effectLst/>
                <a:latin typeface="Times New Roman" panose="02020603050405020304" pitchFamily="18" charset="0"/>
                <a:ea typeface="Calibri" panose="020F0502020204030204" pitchFamily="34" charset="0"/>
              </a:rPr>
              <a:t>6. Další ustanovení</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lvl="0" algn="l"/>
            <a:r>
              <a:rPr lang="cs-CZ" sz="1900" dirty="0">
                <a:solidFill>
                  <a:schemeClr val="bg1"/>
                </a:solidFill>
                <a:effectLst/>
                <a:latin typeface="Times New Roman" panose="02020603050405020304" pitchFamily="18" charset="0"/>
                <a:ea typeface="Calibri" panose="020F0502020204030204" pitchFamily="34" charset="0"/>
              </a:rPr>
              <a:t>	a)</a:t>
            </a:r>
            <a:r>
              <a:rPr lang="cs-CZ" sz="1900" dirty="0">
                <a:solidFill>
                  <a:schemeClr val="bg1"/>
                </a:solidFill>
                <a:latin typeface="Times New Roman" panose="02020603050405020304" pitchFamily="18" charset="0"/>
                <a:ea typeface="Calibri" panose="020F0502020204030204" pitchFamily="34" charset="0"/>
              </a:rPr>
              <a:t> </a:t>
            </a:r>
            <a:r>
              <a:rPr lang="cs-CZ" sz="1900" dirty="0">
                <a:solidFill>
                  <a:schemeClr val="bg1"/>
                </a:solidFill>
                <a:effectLst/>
                <a:latin typeface="Times New Roman" panose="02020603050405020304" pitchFamily="18" charset="0"/>
                <a:ea typeface="Calibri" panose="020F0502020204030204" pitchFamily="34" charset="0"/>
              </a:rPr>
              <a:t>Pro OS platí Jednací a Volební řád ČLS JEP schválený Shromážděním delegátů ČLS JEP dne 17. 5. 2022 </a:t>
            </a:r>
          </a:p>
          <a:p>
            <a:pPr lvl="0" algn="l"/>
            <a:r>
              <a:rPr lang="cs-CZ" sz="1900" dirty="0">
                <a:solidFill>
                  <a:schemeClr val="bg1"/>
                </a:solidFill>
                <a:latin typeface="Times New Roman" panose="02020603050405020304" pitchFamily="18" charset="0"/>
                <a:ea typeface="Calibri" panose="020F0502020204030204" pitchFamily="34" charset="0"/>
              </a:rPr>
              <a:t>	</a:t>
            </a:r>
            <a:r>
              <a:rPr lang="cs-CZ" sz="1900" dirty="0">
                <a:solidFill>
                  <a:schemeClr val="bg1"/>
                </a:solidFill>
                <a:effectLst/>
                <a:latin typeface="Times New Roman" panose="02020603050405020304" pitchFamily="18" charset="0"/>
                <a:ea typeface="Calibri" panose="020F0502020204030204" pitchFamily="34" charset="0"/>
              </a:rPr>
              <a:t>a Stanovy  	 	ČLS JEP schválené Sjezdem delegátů ČLS JEP dne 19. 1. 2023.</a:t>
            </a:r>
          </a:p>
          <a:p>
            <a:pPr marL="450215"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221615" algn="l"/>
            <a:r>
              <a:rPr lang="cs-CZ" sz="1900" dirty="0">
                <a:solidFill>
                  <a:schemeClr val="bg1"/>
                </a:solidFill>
                <a:effectLst/>
                <a:latin typeface="Times New Roman" panose="02020603050405020304" pitchFamily="18" charset="0"/>
                <a:ea typeface="Calibri" panose="020F0502020204030204" pitchFamily="34" charset="0"/>
              </a:rPr>
              <a:t>		b) ……………………………………………………</a:t>
            </a:r>
          </a:p>
          <a:p>
            <a:pPr marL="450215"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b="1" dirty="0">
                <a:solidFill>
                  <a:schemeClr val="bg1"/>
                </a:solidFill>
                <a:effectLst/>
                <a:latin typeface="Times New Roman" panose="02020603050405020304" pitchFamily="18" charset="0"/>
                <a:ea typeface="Calibri" panose="020F0502020204030204" pitchFamily="34" charset="0"/>
              </a:rPr>
              <a:t>7. Závěrečná ustanovení</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V případě rozporu těchto stanov nebo jiného předpisu OS se stanovami nebo jinými předpisy ČLS JEP, mají přednost</a:t>
            </a:r>
          </a:p>
          <a:p>
            <a:pPr indent="450215" algn="l"/>
            <a:r>
              <a:rPr lang="cs-CZ" sz="1900" dirty="0">
                <a:solidFill>
                  <a:schemeClr val="bg1"/>
                </a:solidFill>
                <a:effectLst/>
                <a:latin typeface="Times New Roman" panose="02020603050405020304" pitchFamily="18" charset="0"/>
                <a:ea typeface="Calibri" panose="020F0502020204030204" pitchFamily="34" charset="0"/>
              </a:rPr>
              <a:t> předpisy ČLS JEP. </a:t>
            </a:r>
          </a:p>
          <a:p>
            <a:pPr indent="450215" algn="l"/>
            <a:endParaRPr lang="cs-CZ" sz="1900" dirty="0">
              <a:solidFill>
                <a:schemeClr val="bg1"/>
              </a:solidFill>
              <a:effectLst/>
              <a:highlight>
                <a:srgbClr val="FFFF00"/>
              </a:highlight>
              <a:latin typeface="Times New Roman" panose="02020603050405020304" pitchFamily="18" charset="0"/>
              <a:ea typeface="Calibri" panose="020F0502020204030204" pitchFamily="34" charset="0"/>
            </a:endParaRPr>
          </a:p>
          <a:p>
            <a:pPr indent="450215" algn="l"/>
            <a:endParaRPr lang="cs-CZ" sz="1900" dirty="0">
              <a:solidFill>
                <a:schemeClr val="bg1"/>
              </a:solidFill>
              <a:highlight>
                <a:srgbClr val="FFFF00"/>
              </a:highlight>
              <a:latin typeface="Times New Roman" panose="02020603050405020304" pitchFamily="18" charset="0"/>
              <a:ea typeface="Calibri" panose="020F0502020204030204" pitchFamily="34" charset="0"/>
            </a:endParaRPr>
          </a:p>
          <a:p>
            <a:pPr indent="450215" algn="l"/>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Tyto stanovy byly schváleny shromážděním členů dne …....................... a předsednictvem ČLS JEP dne …........................</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just"/>
            <a:r>
              <a:rPr lang="cs-CZ" sz="1800" dirty="0">
                <a:solidFill>
                  <a:schemeClr val="bg1"/>
                </a:solidFill>
                <a:effectLst/>
                <a:latin typeface="Times New Roman" panose="02020603050405020304" pitchFamily="18" charset="0"/>
                <a:ea typeface="Calibri" panose="020F0502020204030204" pitchFamily="34" charset="0"/>
              </a:rPr>
              <a:t> </a:t>
            </a:r>
          </a:p>
          <a:p>
            <a:pPr indent="450215" algn="just"/>
            <a:r>
              <a:rPr lang="cs-CZ" sz="1800" dirty="0">
                <a:solidFill>
                  <a:schemeClr val="bg1"/>
                </a:solidFill>
                <a:effectLst/>
                <a:latin typeface="Times New Roman" panose="02020603050405020304" pitchFamily="18" charset="0"/>
                <a:ea typeface="Calibri" panose="020F0502020204030204" pitchFamily="34" charset="0"/>
              </a:rPr>
              <a:t> </a:t>
            </a:r>
          </a:p>
          <a:p>
            <a:pPr indent="450215" algn="just"/>
            <a:r>
              <a:rPr lang="cs-CZ" sz="1800" dirty="0">
                <a:solidFill>
                  <a:schemeClr val="bg1"/>
                </a:solidFill>
                <a:effectLst/>
                <a:latin typeface="Times New Roman" panose="02020603050405020304" pitchFamily="18" charset="0"/>
                <a:ea typeface="Calibri" panose="020F0502020204030204" pitchFamily="34" charset="0"/>
              </a:rPr>
              <a:t>Dne …...........................</a:t>
            </a:r>
          </a:p>
          <a:p>
            <a:pPr marL="4046855" indent="450215"/>
            <a:r>
              <a:rPr lang="cs-CZ" sz="1800" dirty="0">
                <a:solidFill>
                  <a:schemeClr val="bg1"/>
                </a:solidFill>
                <a:effectLst/>
                <a:latin typeface="Times New Roman" panose="02020603050405020304" pitchFamily="18" charset="0"/>
                <a:ea typeface="Calibri" panose="020F0502020204030204" pitchFamily="34" charset="0"/>
              </a:rPr>
              <a:t> </a:t>
            </a:r>
          </a:p>
          <a:p>
            <a:pPr marL="4046855" indent="450215"/>
            <a:r>
              <a:rPr lang="cs-CZ" sz="1800" dirty="0">
                <a:solidFill>
                  <a:schemeClr val="bg1"/>
                </a:solidFill>
                <a:effectLst/>
                <a:latin typeface="Times New Roman" panose="02020603050405020304" pitchFamily="18" charset="0"/>
                <a:ea typeface="Calibri" panose="020F0502020204030204" pitchFamily="34" charset="0"/>
              </a:rPr>
              <a:t> </a:t>
            </a:r>
          </a:p>
          <a:p>
            <a:pPr marL="4046855" indent="450215"/>
            <a:r>
              <a:rPr lang="cs-CZ" sz="1800" dirty="0">
                <a:solidFill>
                  <a:schemeClr val="bg1"/>
                </a:solidFill>
                <a:effectLst/>
                <a:latin typeface="Times New Roman" panose="02020603050405020304" pitchFamily="18" charset="0"/>
                <a:ea typeface="Calibri" panose="020F0502020204030204" pitchFamily="34" charset="0"/>
              </a:rPr>
              <a:t>…...........….................</a:t>
            </a:r>
          </a:p>
          <a:p>
            <a:pPr marL="4046855" indent="448945"/>
            <a:r>
              <a:rPr lang="cs-CZ" sz="1800" dirty="0">
                <a:solidFill>
                  <a:schemeClr val="bg1"/>
                </a:solidFill>
                <a:effectLst/>
                <a:latin typeface="Times New Roman" panose="02020603050405020304" pitchFamily="18" charset="0"/>
                <a:ea typeface="Calibri" panose="020F0502020204030204" pitchFamily="34" charset="0"/>
              </a:rPr>
              <a:t>předseda OS</a:t>
            </a:r>
          </a:p>
          <a:p>
            <a:pPr marL="450215" indent="450215"/>
            <a:r>
              <a:rPr lang="cs-CZ" sz="1800" dirty="0">
                <a:solidFill>
                  <a:schemeClr val="bg1"/>
                </a:solidFill>
                <a:effectLst/>
                <a:latin typeface="Times New Roman" panose="02020603050405020304" pitchFamily="18" charset="0"/>
                <a:ea typeface="Calibri" panose="020F0502020204030204" pitchFamily="34" charset="0"/>
              </a:rPr>
              <a:t> </a:t>
            </a:r>
          </a:p>
          <a:p>
            <a:pPr indent="450215"/>
            <a:r>
              <a:rPr lang="cs-CZ" sz="1800" dirty="0">
                <a:effectLst/>
                <a:latin typeface="Times New Roman" panose="02020603050405020304" pitchFamily="18" charset="0"/>
                <a:ea typeface="Calibri" panose="020F0502020204030204" pitchFamily="34" charset="0"/>
              </a:rPr>
              <a:t> </a:t>
            </a:r>
          </a:p>
          <a:p>
            <a:endParaRPr lang="cs-CZ" dirty="0"/>
          </a:p>
          <a:p>
            <a:endParaRPr lang="cs-CZ" dirty="0"/>
          </a:p>
        </p:txBody>
      </p:sp>
    </p:spTree>
    <p:extLst>
      <p:ext uri="{BB962C8B-B14F-4D97-AF65-F5344CB8AC3E}">
        <p14:creationId xmlns:p14="http://schemas.microsoft.com/office/powerpoint/2010/main" val="3452488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r>
              <a:rPr lang="cs-CZ" sz="3200" b="1" cap="all" dirty="0">
                <a:solidFill>
                  <a:srgbClr val="FF0000"/>
                </a:solidFill>
                <a:latin typeface="Arial" panose="020B0604020202020204" pitchFamily="34" charset="0"/>
                <a:cs typeface="Arial" panose="020B0604020202020204" pitchFamily="34" charset="0"/>
              </a:rPr>
              <a:t>Úvaha o profesním členství</a:t>
            </a:r>
          </a:p>
          <a:p>
            <a:pPr lvl="1" algn="l"/>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sp>
        <p:nvSpPr>
          <p:cNvPr id="10" name="TextovéPole 9">
            <a:extLst>
              <a:ext uri="{FF2B5EF4-FFF2-40B4-BE49-F238E27FC236}">
                <a16:creationId xmlns:a16="http://schemas.microsoft.com/office/drawing/2014/main" id="{51E0A52F-5CD6-4D88-A4D9-376695D2301D}"/>
              </a:ext>
            </a:extLst>
          </p:cNvPr>
          <p:cNvSpPr txBox="1"/>
          <p:nvPr/>
        </p:nvSpPr>
        <p:spPr>
          <a:xfrm>
            <a:off x="683568" y="1844824"/>
            <a:ext cx="8136904" cy="3693319"/>
          </a:xfrm>
          <a:prstGeom prst="rect">
            <a:avLst/>
          </a:prstGeom>
          <a:noFill/>
        </p:spPr>
        <p:txBody>
          <a:bodyPr wrap="square">
            <a:spAutoFit/>
          </a:bodyPr>
          <a:lstStyle/>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Výbor OS může rozhodnout o vzniku profesního členství (např. sestry, laboranti aj.). </a:t>
            </a:r>
          </a:p>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Podmínky vzniku profesního členství, práva a povinnosti profesních členů, včetně práva rozhodovat, volit a být volen, musí být upraveny ve stanovách příslušné OS.</a:t>
            </a:r>
          </a:p>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Dříve vzniklá profesní členství v OS musí být zapracována do stanov příslušných OS, zaevidována v členské evidenci ČLS JEP a předložena předsednictvu ČLS JEP ke schválení do 31. 12. 2023. Nestane-li se tak, dosud vzniklá profesní členství členů příslušné organizační složky k uvedenému datu zanikají.</a:t>
            </a:r>
          </a:p>
        </p:txBody>
      </p:sp>
    </p:spTree>
    <p:extLst>
      <p:ext uri="{BB962C8B-B14F-4D97-AF65-F5344CB8AC3E}">
        <p14:creationId xmlns:p14="http://schemas.microsoft.com/office/powerpoint/2010/main" val="2516967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r>
              <a:rPr lang="cs-CZ" sz="3200" b="1" cap="all" dirty="0">
                <a:solidFill>
                  <a:srgbClr val="FF0000"/>
                </a:solidFill>
                <a:latin typeface="Arial" panose="020B0604020202020204" pitchFamily="34" charset="0"/>
                <a:cs typeface="Arial" panose="020B0604020202020204" pitchFamily="34" charset="0"/>
              </a:rPr>
              <a:t>Přehled o evidenci stanov OS                     v sekretariátu ČLS JEP</a:t>
            </a:r>
          </a:p>
          <a:p>
            <a:pPr lvl="1" algn="l"/>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sp>
        <p:nvSpPr>
          <p:cNvPr id="10" name="TextovéPole 9">
            <a:extLst>
              <a:ext uri="{FF2B5EF4-FFF2-40B4-BE49-F238E27FC236}">
                <a16:creationId xmlns:a16="http://schemas.microsoft.com/office/drawing/2014/main" id="{51E0A52F-5CD6-4D88-A4D9-376695D2301D}"/>
              </a:ext>
            </a:extLst>
          </p:cNvPr>
          <p:cNvSpPr txBox="1"/>
          <p:nvPr/>
        </p:nvSpPr>
        <p:spPr>
          <a:xfrm>
            <a:off x="683568" y="1844824"/>
            <a:ext cx="8136904" cy="369332"/>
          </a:xfrm>
          <a:prstGeom prst="rect">
            <a:avLst/>
          </a:prstGeom>
          <a:noFill/>
        </p:spPr>
        <p:txBody>
          <a:bodyPr wrap="square">
            <a:spAutoFit/>
          </a:bodyPr>
          <a:lstStyle/>
          <a:p>
            <a:endParaRPr lang="cs-CZ" dirty="0">
              <a:latin typeface="Arial" panose="020B0604020202020204" pitchFamily="34" charset="0"/>
              <a:cs typeface="Arial" panose="020B0604020202020204" pitchFamily="34" charset="0"/>
            </a:endParaRPr>
          </a:p>
        </p:txBody>
      </p:sp>
      <p:pic>
        <p:nvPicPr>
          <p:cNvPr id="8" name="Obrázek 7">
            <a:extLst>
              <a:ext uri="{FF2B5EF4-FFF2-40B4-BE49-F238E27FC236}">
                <a16:creationId xmlns:a16="http://schemas.microsoft.com/office/drawing/2014/main" id="{DCD1AB48-31FF-46EC-A416-85AE0384F1F7}"/>
              </a:ext>
            </a:extLst>
          </p:cNvPr>
          <p:cNvPicPr>
            <a:picLocks noChangeAspect="1"/>
          </p:cNvPicPr>
          <p:nvPr/>
        </p:nvPicPr>
        <p:blipFill>
          <a:blip r:embed="rId2"/>
          <a:stretch>
            <a:fillRect/>
          </a:stretch>
        </p:blipFill>
        <p:spPr>
          <a:xfrm>
            <a:off x="467544" y="1628800"/>
            <a:ext cx="8424936" cy="4896544"/>
          </a:xfrm>
          <a:prstGeom prst="rect">
            <a:avLst/>
          </a:prstGeom>
        </p:spPr>
      </p:pic>
    </p:spTree>
    <p:extLst>
      <p:ext uri="{BB962C8B-B14F-4D97-AF65-F5344CB8AC3E}">
        <p14:creationId xmlns:p14="http://schemas.microsoft.com/office/powerpoint/2010/main" val="296889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r>
              <a:rPr lang="cs-CZ" sz="3200" b="1" cap="all" dirty="0">
                <a:solidFill>
                  <a:srgbClr val="FF0000"/>
                </a:solidFill>
                <a:latin typeface="Arial" panose="020B0604020202020204" pitchFamily="34" charset="0"/>
                <a:cs typeface="Arial" panose="020B0604020202020204" pitchFamily="34" charset="0"/>
              </a:rPr>
              <a:t>Přehled o evidenci stanov OS                   v sekretariátu ČLS JEP</a:t>
            </a:r>
          </a:p>
          <a:p>
            <a:pPr lvl="1" algn="l"/>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sp>
        <p:nvSpPr>
          <p:cNvPr id="10" name="TextovéPole 9">
            <a:extLst>
              <a:ext uri="{FF2B5EF4-FFF2-40B4-BE49-F238E27FC236}">
                <a16:creationId xmlns:a16="http://schemas.microsoft.com/office/drawing/2014/main" id="{51E0A52F-5CD6-4D88-A4D9-376695D2301D}"/>
              </a:ext>
            </a:extLst>
          </p:cNvPr>
          <p:cNvSpPr txBox="1"/>
          <p:nvPr/>
        </p:nvSpPr>
        <p:spPr>
          <a:xfrm>
            <a:off x="683568" y="1844824"/>
            <a:ext cx="8136904" cy="369332"/>
          </a:xfrm>
          <a:prstGeom prst="rect">
            <a:avLst/>
          </a:prstGeom>
          <a:noFill/>
        </p:spPr>
        <p:txBody>
          <a:bodyPr wrap="square">
            <a:spAutoFit/>
          </a:bodyPr>
          <a:lstStyle/>
          <a:p>
            <a:endParaRPr lang="cs-CZ" dirty="0">
              <a:latin typeface="Arial" panose="020B0604020202020204" pitchFamily="34" charset="0"/>
              <a:cs typeface="Arial" panose="020B0604020202020204" pitchFamily="34" charset="0"/>
            </a:endParaRPr>
          </a:p>
        </p:txBody>
      </p:sp>
      <p:pic>
        <p:nvPicPr>
          <p:cNvPr id="5" name="Obrázek 4">
            <a:extLst>
              <a:ext uri="{FF2B5EF4-FFF2-40B4-BE49-F238E27FC236}">
                <a16:creationId xmlns:a16="http://schemas.microsoft.com/office/drawing/2014/main" id="{80CE9050-E24E-46B9-B978-C49FE6BA60B7}"/>
              </a:ext>
            </a:extLst>
          </p:cNvPr>
          <p:cNvPicPr>
            <a:picLocks noChangeAspect="1"/>
          </p:cNvPicPr>
          <p:nvPr/>
        </p:nvPicPr>
        <p:blipFill>
          <a:blip r:embed="rId2"/>
          <a:stretch>
            <a:fillRect/>
          </a:stretch>
        </p:blipFill>
        <p:spPr>
          <a:xfrm>
            <a:off x="422030" y="1410848"/>
            <a:ext cx="8542458" cy="5186504"/>
          </a:xfrm>
          <a:prstGeom prst="rect">
            <a:avLst/>
          </a:prstGeom>
        </p:spPr>
      </p:pic>
    </p:spTree>
    <p:extLst>
      <p:ext uri="{BB962C8B-B14F-4D97-AF65-F5344CB8AC3E}">
        <p14:creationId xmlns:p14="http://schemas.microsoft.com/office/powerpoint/2010/main" val="1950113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r>
              <a:rPr lang="cs-CZ" sz="3200" b="1" cap="all" dirty="0">
                <a:solidFill>
                  <a:srgbClr val="FF0000"/>
                </a:solidFill>
                <a:latin typeface="Arial" panose="020B0604020202020204" pitchFamily="34" charset="0"/>
                <a:cs typeface="Arial" panose="020B0604020202020204" pitchFamily="34" charset="0"/>
              </a:rPr>
              <a:t>Přehled o evidenci stanov OS                   v sekretariátu ČLS JEP</a:t>
            </a:r>
          </a:p>
          <a:p>
            <a:pPr lvl="1" algn="l"/>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sp>
        <p:nvSpPr>
          <p:cNvPr id="10" name="TextovéPole 9">
            <a:extLst>
              <a:ext uri="{FF2B5EF4-FFF2-40B4-BE49-F238E27FC236}">
                <a16:creationId xmlns:a16="http://schemas.microsoft.com/office/drawing/2014/main" id="{51E0A52F-5CD6-4D88-A4D9-376695D2301D}"/>
              </a:ext>
            </a:extLst>
          </p:cNvPr>
          <p:cNvSpPr txBox="1"/>
          <p:nvPr/>
        </p:nvSpPr>
        <p:spPr>
          <a:xfrm>
            <a:off x="683568" y="1844824"/>
            <a:ext cx="8136904" cy="369332"/>
          </a:xfrm>
          <a:prstGeom prst="rect">
            <a:avLst/>
          </a:prstGeom>
          <a:noFill/>
        </p:spPr>
        <p:txBody>
          <a:bodyPr wrap="square">
            <a:spAutoFit/>
          </a:bodyPr>
          <a:lstStyle/>
          <a:p>
            <a:endParaRPr lang="cs-CZ" dirty="0">
              <a:latin typeface="Arial" panose="020B0604020202020204" pitchFamily="34" charset="0"/>
              <a:cs typeface="Arial" panose="020B0604020202020204" pitchFamily="34" charset="0"/>
            </a:endParaRPr>
          </a:p>
        </p:txBody>
      </p:sp>
      <p:pic>
        <p:nvPicPr>
          <p:cNvPr id="5" name="Obrázek 4">
            <a:extLst>
              <a:ext uri="{FF2B5EF4-FFF2-40B4-BE49-F238E27FC236}">
                <a16:creationId xmlns:a16="http://schemas.microsoft.com/office/drawing/2014/main" id="{F1C51632-B6FC-44F1-A6C9-44BD9AC859C5}"/>
              </a:ext>
            </a:extLst>
          </p:cNvPr>
          <p:cNvPicPr>
            <a:picLocks noChangeAspect="1"/>
          </p:cNvPicPr>
          <p:nvPr/>
        </p:nvPicPr>
        <p:blipFill>
          <a:blip r:embed="rId2"/>
          <a:stretch>
            <a:fillRect/>
          </a:stretch>
        </p:blipFill>
        <p:spPr>
          <a:xfrm>
            <a:off x="492370" y="1484784"/>
            <a:ext cx="8328102" cy="5040560"/>
          </a:xfrm>
          <a:prstGeom prst="rect">
            <a:avLst/>
          </a:prstGeom>
        </p:spPr>
      </p:pic>
    </p:spTree>
    <p:extLst>
      <p:ext uri="{BB962C8B-B14F-4D97-AF65-F5344CB8AC3E}">
        <p14:creationId xmlns:p14="http://schemas.microsoft.com/office/powerpoint/2010/main" val="154026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r>
              <a:rPr lang="cs-CZ" sz="3200" b="1" cap="all" dirty="0">
                <a:solidFill>
                  <a:srgbClr val="FF0000"/>
                </a:solidFill>
                <a:latin typeface="Arial" panose="020B0604020202020204" pitchFamily="34" charset="0"/>
                <a:cs typeface="Arial" panose="020B0604020202020204" pitchFamily="34" charset="0"/>
              </a:rPr>
              <a:t>Přehled o evidenci stanov OS                      v sekretariátu ČLS JEP</a:t>
            </a:r>
          </a:p>
          <a:p>
            <a:pPr lvl="1" algn="l"/>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sp>
        <p:nvSpPr>
          <p:cNvPr id="10" name="TextovéPole 9">
            <a:extLst>
              <a:ext uri="{FF2B5EF4-FFF2-40B4-BE49-F238E27FC236}">
                <a16:creationId xmlns:a16="http://schemas.microsoft.com/office/drawing/2014/main" id="{51E0A52F-5CD6-4D88-A4D9-376695D2301D}"/>
              </a:ext>
            </a:extLst>
          </p:cNvPr>
          <p:cNvSpPr txBox="1"/>
          <p:nvPr/>
        </p:nvSpPr>
        <p:spPr>
          <a:xfrm>
            <a:off x="683568" y="1844824"/>
            <a:ext cx="8136904" cy="369332"/>
          </a:xfrm>
          <a:prstGeom prst="rect">
            <a:avLst/>
          </a:prstGeom>
          <a:noFill/>
        </p:spPr>
        <p:txBody>
          <a:bodyPr wrap="square">
            <a:spAutoFit/>
          </a:bodyPr>
          <a:lstStyle/>
          <a:p>
            <a:endParaRPr lang="cs-CZ" dirty="0">
              <a:latin typeface="Arial" panose="020B0604020202020204" pitchFamily="34" charset="0"/>
              <a:cs typeface="Arial" panose="020B0604020202020204" pitchFamily="34" charset="0"/>
            </a:endParaRPr>
          </a:p>
        </p:txBody>
      </p:sp>
      <p:pic>
        <p:nvPicPr>
          <p:cNvPr id="6" name="Obrázek 5">
            <a:extLst>
              <a:ext uri="{FF2B5EF4-FFF2-40B4-BE49-F238E27FC236}">
                <a16:creationId xmlns:a16="http://schemas.microsoft.com/office/drawing/2014/main" id="{DD8C3B74-6A52-4A3A-9E9B-831D0B4D30FD}"/>
              </a:ext>
            </a:extLst>
          </p:cNvPr>
          <p:cNvPicPr>
            <a:picLocks noChangeAspect="1"/>
          </p:cNvPicPr>
          <p:nvPr/>
        </p:nvPicPr>
        <p:blipFill>
          <a:blip r:embed="rId2"/>
          <a:stretch>
            <a:fillRect/>
          </a:stretch>
        </p:blipFill>
        <p:spPr>
          <a:xfrm>
            <a:off x="611560" y="1484784"/>
            <a:ext cx="8229600" cy="4968552"/>
          </a:xfrm>
          <a:prstGeom prst="rect">
            <a:avLst/>
          </a:prstGeom>
        </p:spPr>
      </p:pic>
    </p:spTree>
    <p:extLst>
      <p:ext uri="{BB962C8B-B14F-4D97-AF65-F5344CB8AC3E}">
        <p14:creationId xmlns:p14="http://schemas.microsoft.com/office/powerpoint/2010/main" val="3837503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pPr lvl="0">
              <a:buSzPts val="1000"/>
              <a:tabLst>
                <a:tab pos="457200" algn="l"/>
              </a:tabLst>
            </a:pPr>
            <a:endParaRPr lang="cs-CZ" sz="1800" dirty="0"/>
          </a:p>
        </p:txBody>
      </p:sp>
      <p:sp>
        <p:nvSpPr>
          <p:cNvPr id="10" name="TextovéPole 9">
            <a:extLst>
              <a:ext uri="{FF2B5EF4-FFF2-40B4-BE49-F238E27FC236}">
                <a16:creationId xmlns:a16="http://schemas.microsoft.com/office/drawing/2014/main" id="{0876406E-89E6-4E7D-A162-418AB81EA6D0}"/>
              </a:ext>
            </a:extLst>
          </p:cNvPr>
          <p:cNvSpPr txBox="1"/>
          <p:nvPr/>
        </p:nvSpPr>
        <p:spPr>
          <a:xfrm>
            <a:off x="1115616" y="764704"/>
            <a:ext cx="6984776" cy="3539430"/>
          </a:xfrm>
          <a:prstGeom prst="rect">
            <a:avLst/>
          </a:prstGeom>
          <a:noFill/>
        </p:spPr>
        <p:txBody>
          <a:bodyPr wrap="square">
            <a:spAutoFit/>
          </a:bodyPr>
          <a:lstStyle/>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DĚKUJEME ZA POZORNOST</a:t>
            </a: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endPar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r>
              <a:rPr lang="cs-CZ" sz="3200" b="1" cap="all" dirty="0" err="1">
                <a:solidFill>
                  <a:srgbClr val="FF0000"/>
                </a:solidFill>
                <a:latin typeface="Calibri" panose="020F0502020204030204" pitchFamily="34" charset="0"/>
                <a:ea typeface="Calibri" panose="020F0502020204030204" pitchFamily="34" charset="0"/>
                <a:cs typeface="Calibri" panose="020F0502020204030204" pitchFamily="34" charset="0"/>
              </a:rPr>
              <a:t>SEkretariát</a:t>
            </a:r>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 ČLS JEP</a:t>
            </a: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endPar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endParaRPr kumimoji="0" lang="cs-CZ" sz="3200" b="1" i="0" u="none" strike="noStrike" kern="1200" cap="all"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endParaRPr kumimoji="0" lang="cs-CZ" sz="3200" b="1" i="0" u="none" strike="noStrike" kern="1200" cap="all"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6" name="Obrázek 5">
            <a:extLst>
              <a:ext uri="{FF2B5EF4-FFF2-40B4-BE49-F238E27FC236}">
                <a16:creationId xmlns:a16="http://schemas.microsoft.com/office/drawing/2014/main" id="{A2B8C94E-CA4D-4981-9999-53F4FD7EB30E}"/>
              </a:ext>
            </a:extLst>
          </p:cNvPr>
          <p:cNvPicPr>
            <a:picLocks noChangeAspect="1"/>
          </p:cNvPicPr>
          <p:nvPr/>
        </p:nvPicPr>
        <p:blipFill>
          <a:blip r:embed="rId2"/>
          <a:stretch>
            <a:fillRect/>
          </a:stretch>
        </p:blipFill>
        <p:spPr>
          <a:xfrm>
            <a:off x="3468327" y="3315230"/>
            <a:ext cx="2423370" cy="1615580"/>
          </a:xfrm>
          <a:prstGeom prst="rect">
            <a:avLst/>
          </a:prstGeom>
        </p:spPr>
      </p:pic>
    </p:spTree>
    <p:extLst>
      <p:ext uri="{BB962C8B-B14F-4D97-AF65-F5344CB8AC3E}">
        <p14:creationId xmlns:p14="http://schemas.microsoft.com/office/powerpoint/2010/main" val="225250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Stanovy, jednací řád, volební řád                                                                                           </a:t>
            </a:r>
            <a:r>
              <a:rPr lang="cs-CZ" sz="30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České lékařské společnosti J. E. Purkyně, z. s.</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lvl="0" algn="just"/>
            <a:endParaRPr lang="cs-CZ" sz="1800" dirty="0">
              <a:latin typeface="Calibri" panose="020F0502020204030204" pitchFamily="34" charset="0"/>
              <a:ea typeface="Liberation Sans"/>
            </a:endParaRPr>
          </a:p>
          <a:p>
            <a:pPr lvl="0" algn="just"/>
            <a:endParaRPr lang="cs-CZ" sz="1800" dirty="0">
              <a:latin typeface="Calibri" panose="020F0502020204030204" pitchFamily="34" charset="0"/>
              <a:ea typeface="Liberation Sans"/>
            </a:endParaRPr>
          </a:p>
          <a:p>
            <a:pPr lvl="0" algn="just"/>
            <a:endParaRPr lang="cs-CZ" sz="1800" dirty="0">
              <a:latin typeface="Calibri" panose="020F0502020204030204" pitchFamily="34" charset="0"/>
              <a:ea typeface="Liberation Sans"/>
            </a:endParaRPr>
          </a:p>
          <a:p>
            <a:pPr lvl="0" algn="just"/>
            <a:endParaRPr lang="cs-CZ" sz="1800" dirty="0">
              <a:latin typeface="Calibri" panose="020F0502020204030204" pitchFamily="34" charset="0"/>
              <a:ea typeface="Liberation Sans"/>
            </a:endParaRPr>
          </a:p>
          <a:p>
            <a:pPr lvl="0"/>
            <a:r>
              <a:rPr lang="cs-CZ" sz="1800" dirty="0">
                <a:latin typeface="Arial" panose="020B0604020202020204" pitchFamily="34" charset="0"/>
                <a:ea typeface="Liberation Sans"/>
                <a:cs typeface="Liberation Sans"/>
              </a:rPr>
              <a:t>Znění předpisů, upravené </a:t>
            </a:r>
          </a:p>
          <a:p>
            <a:pPr lvl="0"/>
            <a:r>
              <a:rPr lang="cs-CZ" sz="1800" dirty="0">
                <a:latin typeface="Arial" panose="020B0604020202020204" pitchFamily="34" charset="0"/>
                <a:ea typeface="Liberation Sans"/>
                <a:cs typeface="Liberation Sans"/>
              </a:rPr>
              <a:t>podle zák. č. 89/2012, občanský zákoník, </a:t>
            </a:r>
          </a:p>
          <a:p>
            <a:pPr lvl="0"/>
            <a:endParaRPr lang="cs-CZ" sz="1800" dirty="0">
              <a:latin typeface="Arial" panose="020B0604020202020204" pitchFamily="34" charset="0"/>
              <a:ea typeface="Liberation Sans"/>
              <a:cs typeface="Liberation Sans"/>
            </a:endParaRPr>
          </a:p>
          <a:p>
            <a:pPr lvl="0"/>
            <a:r>
              <a:rPr lang="cs-CZ" sz="1800" dirty="0">
                <a:latin typeface="Arial" panose="020B0604020202020204" pitchFamily="34" charset="0"/>
                <a:ea typeface="Liberation Sans"/>
                <a:cs typeface="Liberation Sans"/>
              </a:rPr>
              <a:t>přijaté </a:t>
            </a:r>
          </a:p>
          <a:p>
            <a:pPr lvl="0"/>
            <a:endParaRPr lang="cs-CZ" sz="1800" dirty="0">
              <a:latin typeface="Arial" panose="020B0604020202020204" pitchFamily="34" charset="0"/>
              <a:ea typeface="Liberation Sans"/>
              <a:cs typeface="Liberation Sans"/>
            </a:endParaRPr>
          </a:p>
          <a:p>
            <a:pPr lvl="0"/>
            <a:r>
              <a:rPr lang="cs-CZ" sz="1800" dirty="0">
                <a:latin typeface="Arial" panose="020B0604020202020204" pitchFamily="34" charset="0"/>
                <a:ea typeface="Liberation Sans"/>
                <a:cs typeface="Liberation Sans"/>
              </a:rPr>
              <a:t>Shromážděním představitelů organizačních složek ČLS JEP, </a:t>
            </a:r>
            <a:r>
              <a:rPr lang="cs-CZ" sz="1800" dirty="0" err="1">
                <a:latin typeface="Arial" panose="020B0604020202020204" pitchFamily="34" charset="0"/>
                <a:ea typeface="Liberation Sans"/>
                <a:cs typeface="Liberation Sans"/>
              </a:rPr>
              <a:t>z.s</a:t>
            </a:r>
            <a:r>
              <a:rPr lang="cs-CZ" sz="1800" dirty="0">
                <a:latin typeface="Arial" panose="020B0604020202020204" pitchFamily="34" charset="0"/>
                <a:ea typeface="Liberation Sans"/>
                <a:cs typeface="Liberation Sans"/>
              </a:rPr>
              <a:t>. dne 17. 5. </a:t>
            </a:r>
            <a:r>
              <a:rPr lang="cs-CZ" sz="1800">
                <a:latin typeface="Arial" panose="020B0604020202020204" pitchFamily="34" charset="0"/>
                <a:ea typeface="Liberation Sans"/>
                <a:cs typeface="Liberation Sans"/>
              </a:rPr>
              <a:t>2022</a:t>
            </a:r>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r>
              <a:rPr lang="cs-CZ" sz="1800" dirty="0">
                <a:latin typeface="Arial" panose="020B0604020202020204" pitchFamily="34" charset="0"/>
                <a:ea typeface="Liberation Sans"/>
                <a:cs typeface="Liberation Sans"/>
              </a:rPr>
              <a:t>a Sjezdem delegátů ČLS JEP, </a:t>
            </a:r>
            <a:r>
              <a:rPr lang="cs-CZ" sz="1800" dirty="0" err="1">
                <a:latin typeface="Arial" panose="020B0604020202020204" pitchFamily="34" charset="0"/>
                <a:ea typeface="Liberation Sans"/>
                <a:cs typeface="Liberation Sans"/>
              </a:rPr>
              <a:t>z.s</a:t>
            </a:r>
            <a:r>
              <a:rPr lang="cs-CZ" sz="1800" dirty="0">
                <a:latin typeface="Arial" panose="020B0604020202020204" pitchFamily="34" charset="0"/>
                <a:ea typeface="Liberation Sans"/>
                <a:cs typeface="Liberation Sans"/>
              </a:rPr>
              <a:t>. dne 19. 1. 2023</a:t>
            </a:r>
            <a:endParaRPr lang="cs-CZ" sz="1800" dirty="0">
              <a:effectLst/>
              <a:latin typeface="Arial" panose="020B0604020202020204" pitchFamily="34" charset="0"/>
              <a:ea typeface="Liberation Sans"/>
              <a:cs typeface="Liberation Sans"/>
            </a:endParaRPr>
          </a:p>
          <a:p>
            <a:pPr lvl="0"/>
            <a:endParaRPr lang="cs-CZ" sz="1800" dirty="0">
              <a:effectLst/>
              <a:latin typeface="Arial" panose="020B0604020202020204" pitchFamily="34" charset="0"/>
              <a:ea typeface="Liberation Sans"/>
              <a:cs typeface="Liberation Sans"/>
            </a:endParaRPr>
          </a:p>
          <a:p>
            <a:pPr lvl="0" algn="l"/>
            <a:endParaRPr lang="cs-CZ" sz="1800" b="1" dirty="0">
              <a:latin typeface="Arial" panose="020B0604020202020204" pitchFamily="34" charset="0"/>
              <a:ea typeface="Liberation Sans"/>
              <a:cs typeface="Liberation Sans"/>
            </a:endParaRPr>
          </a:p>
          <a:p>
            <a:endParaRPr lang="cs-CZ" dirty="0"/>
          </a:p>
        </p:txBody>
      </p:sp>
    </p:spTree>
    <p:extLst>
      <p:ext uri="{BB962C8B-B14F-4D97-AF65-F5344CB8AC3E}">
        <p14:creationId xmlns:p14="http://schemas.microsoft.com/office/powerpoint/2010/main" val="339617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Předpisy, kterými se řídí OS ČLS JEP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lvl="0"/>
            <a:endParaRPr lang="cs-CZ" sz="1800" dirty="0">
              <a:latin typeface="Arial" panose="020B0604020202020204" pitchFamily="34" charset="0"/>
              <a:ea typeface="Liberation Sans"/>
              <a:cs typeface="Liberation Sans"/>
            </a:endParaRPr>
          </a:p>
          <a:p>
            <a:pPr lvl="0"/>
            <a:r>
              <a:rPr lang="cs-CZ" sz="1800" dirty="0">
                <a:latin typeface="Arial" panose="020B0604020202020204" pitchFamily="34" charset="0"/>
                <a:ea typeface="Liberation Sans"/>
                <a:cs typeface="Liberation Sans"/>
              </a:rPr>
              <a:t>1) Předpisy ČSL JEP </a:t>
            </a: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endParaRPr lang="cs-CZ" sz="1800" dirty="0">
              <a:latin typeface="Arial" panose="020B0604020202020204" pitchFamily="34" charset="0"/>
              <a:ea typeface="Liberation Sans"/>
              <a:cs typeface="Liberation Sans"/>
            </a:endParaRPr>
          </a:p>
          <a:p>
            <a:pPr lvl="0"/>
            <a:r>
              <a:rPr lang="cs-CZ" sz="1800" dirty="0">
                <a:latin typeface="Arial" panose="020B0604020202020204" pitchFamily="34" charset="0"/>
                <a:ea typeface="Liberation Sans"/>
                <a:cs typeface="Liberation Sans"/>
              </a:rPr>
              <a:t>2) Předpisy OS ČLS JEP  (není to povinnost, pouze možnost) </a:t>
            </a:r>
          </a:p>
          <a:p>
            <a:pPr lvl="0"/>
            <a:endParaRPr lang="cs-CZ" sz="1800" dirty="0">
              <a:latin typeface="Arial" panose="020B0604020202020204" pitchFamily="34" charset="0"/>
              <a:ea typeface="Liberation Sans"/>
              <a:cs typeface="Liberation Sans"/>
            </a:endParaRPr>
          </a:p>
          <a:p>
            <a:pPr marL="342900" lvl="0" indent="-342900">
              <a:buAutoNum type="arabicParenR"/>
            </a:pPr>
            <a:endParaRPr lang="cs-CZ" sz="1800" dirty="0">
              <a:latin typeface="Arial" panose="020B0604020202020204" pitchFamily="34" charset="0"/>
              <a:ea typeface="Liberation Sans"/>
              <a:cs typeface="Liberation Sans"/>
            </a:endParaRPr>
          </a:p>
          <a:p>
            <a:pPr lvl="0"/>
            <a:r>
              <a:rPr lang="cs-CZ" sz="1600" dirty="0">
                <a:latin typeface="Arial" panose="020B0604020202020204" pitchFamily="34" charset="0"/>
                <a:ea typeface="Liberation Sans"/>
                <a:cs typeface="Liberation Sans"/>
              </a:rPr>
              <a:t>(obojí je k dispozici u vchodu do sálu s na webových stránkách ČLS JEP ke stažení) </a:t>
            </a:r>
          </a:p>
          <a:p>
            <a:pPr marL="342900" lvl="0" indent="-342900">
              <a:buAutoNum type="arabicParenR"/>
            </a:pPr>
            <a:endParaRPr lang="cs-CZ" dirty="0">
              <a:latin typeface="Arial" panose="020B0604020202020204" pitchFamily="34" charset="0"/>
              <a:ea typeface="Liberation Sans"/>
              <a:cs typeface="Liberation Sans"/>
            </a:endParaRPr>
          </a:p>
          <a:p>
            <a:pPr marL="342900" lvl="0" indent="-342900">
              <a:buAutoNum type="arabicParenR"/>
            </a:pPr>
            <a:endParaRPr lang="cs-CZ" dirty="0">
              <a:latin typeface="Arial" panose="020B0604020202020204" pitchFamily="34" charset="0"/>
              <a:ea typeface="Liberation Sans"/>
              <a:cs typeface="Liberation Sans"/>
            </a:endParaRPr>
          </a:p>
          <a:p>
            <a:endParaRPr lang="cs-CZ" dirty="0"/>
          </a:p>
        </p:txBody>
      </p:sp>
      <p:pic>
        <p:nvPicPr>
          <p:cNvPr id="4" name="Obrázek 3">
            <a:extLst>
              <a:ext uri="{FF2B5EF4-FFF2-40B4-BE49-F238E27FC236}">
                <a16:creationId xmlns:a16="http://schemas.microsoft.com/office/drawing/2014/main" id="{9337951D-B7A7-47F7-8157-59146F79473B}"/>
              </a:ext>
            </a:extLst>
          </p:cNvPr>
          <p:cNvPicPr>
            <a:picLocks noChangeAspect="1"/>
          </p:cNvPicPr>
          <p:nvPr/>
        </p:nvPicPr>
        <p:blipFill>
          <a:blip r:embed="rId2"/>
          <a:stretch>
            <a:fillRect/>
          </a:stretch>
        </p:blipFill>
        <p:spPr>
          <a:xfrm>
            <a:off x="3779912" y="2197846"/>
            <a:ext cx="1944216" cy="2671314"/>
          </a:xfrm>
          <a:prstGeom prst="rect">
            <a:avLst/>
          </a:prstGeom>
        </p:spPr>
      </p:pic>
    </p:spTree>
    <p:extLst>
      <p:ext uri="{BB962C8B-B14F-4D97-AF65-F5344CB8AC3E}">
        <p14:creationId xmlns:p14="http://schemas.microsoft.com/office/powerpoint/2010/main" val="209476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a:t>
            </a:r>
            <a:r>
              <a:rPr lang="cs-CZ" sz="30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České lékařské společnosti J. E. Purkyně, z. s.</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p:txBody>
      </p:sp>
      <p:pic>
        <p:nvPicPr>
          <p:cNvPr id="5" name="Obrázek 4">
            <a:extLst>
              <a:ext uri="{FF2B5EF4-FFF2-40B4-BE49-F238E27FC236}">
                <a16:creationId xmlns:a16="http://schemas.microsoft.com/office/drawing/2014/main" id="{2C18E8EC-E8E2-4BAC-898E-59BBDFBAAA92}"/>
              </a:ext>
            </a:extLst>
          </p:cNvPr>
          <p:cNvPicPr>
            <a:picLocks noChangeAspect="1"/>
          </p:cNvPicPr>
          <p:nvPr/>
        </p:nvPicPr>
        <p:blipFill>
          <a:blip r:embed="rId2"/>
          <a:stretch>
            <a:fillRect/>
          </a:stretch>
        </p:blipFill>
        <p:spPr>
          <a:xfrm>
            <a:off x="611559" y="1808820"/>
            <a:ext cx="8110411" cy="5005452"/>
          </a:xfrm>
          <a:prstGeom prst="rect">
            <a:avLst/>
          </a:prstGeom>
        </p:spPr>
      </p:pic>
    </p:spTree>
    <p:extLst>
      <p:ext uri="{BB962C8B-B14F-4D97-AF65-F5344CB8AC3E}">
        <p14:creationId xmlns:p14="http://schemas.microsoft.com/office/powerpoint/2010/main" val="1699605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a:t>
            </a:r>
            <a:r>
              <a:rPr lang="cs-CZ" sz="30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České lékařské společnosti J. E. Purkyně, z. s.</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endParaRPr lang="cs-CZ" dirty="0"/>
          </a:p>
        </p:txBody>
      </p:sp>
      <p:pic>
        <p:nvPicPr>
          <p:cNvPr id="5" name="Obrázek 4">
            <a:extLst>
              <a:ext uri="{FF2B5EF4-FFF2-40B4-BE49-F238E27FC236}">
                <a16:creationId xmlns:a16="http://schemas.microsoft.com/office/drawing/2014/main" id="{4400BE29-0A57-427F-86A1-9D910D842E1A}"/>
              </a:ext>
            </a:extLst>
          </p:cNvPr>
          <p:cNvPicPr>
            <a:picLocks noChangeAspect="1"/>
          </p:cNvPicPr>
          <p:nvPr/>
        </p:nvPicPr>
        <p:blipFill>
          <a:blip r:embed="rId2"/>
          <a:stretch>
            <a:fillRect/>
          </a:stretch>
        </p:blipFill>
        <p:spPr>
          <a:xfrm>
            <a:off x="734888" y="1844823"/>
            <a:ext cx="7941568" cy="4896545"/>
          </a:xfrm>
          <a:prstGeom prst="rect">
            <a:avLst/>
          </a:prstGeom>
        </p:spPr>
      </p:pic>
    </p:spTree>
    <p:extLst>
      <p:ext uri="{BB962C8B-B14F-4D97-AF65-F5344CB8AC3E}">
        <p14:creationId xmlns:p14="http://schemas.microsoft.com/office/powerpoint/2010/main" val="3552681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37806" y="980728"/>
            <a:ext cx="8424936" cy="6440023"/>
          </a:xfrm>
        </p:spPr>
        <p:txBody>
          <a:bodyPr>
            <a:normAutofit fontScale="40000" lnSpcReduction="20000"/>
          </a:bodyPr>
          <a:lstStyle/>
          <a:p>
            <a:pPr lvl="1" algn="l"/>
            <a:r>
              <a:rPr lang="cs-CZ" sz="1600" dirty="0">
                <a:latin typeface="+mj-lt"/>
              </a:rPr>
              <a:t>                            </a:t>
            </a:r>
            <a:endParaRPr lang="cs-CZ" dirty="0"/>
          </a:p>
          <a:p>
            <a:r>
              <a:rPr lang="cs-CZ" sz="3000" b="1" dirty="0">
                <a:solidFill>
                  <a:schemeClr val="bg1"/>
                </a:solidFill>
              </a:rPr>
              <a:t>Stanovy </a:t>
            </a:r>
            <a:r>
              <a:rPr lang="cs-CZ" sz="3000" b="1" dirty="0">
                <a:solidFill>
                  <a:schemeClr val="bg1"/>
                </a:solidFill>
                <a:highlight>
                  <a:srgbClr val="FFFF00"/>
                </a:highlight>
              </a:rPr>
              <a:t>…...........................</a:t>
            </a:r>
            <a:r>
              <a:rPr lang="cs-CZ" sz="3000" b="1" dirty="0">
                <a:solidFill>
                  <a:schemeClr val="bg1"/>
                </a:solidFill>
              </a:rPr>
              <a:t> ČLS JEP, </a:t>
            </a:r>
            <a:r>
              <a:rPr lang="cs-CZ" sz="3000" b="1" dirty="0" err="1">
                <a:solidFill>
                  <a:schemeClr val="bg1"/>
                </a:solidFill>
              </a:rPr>
              <a:t>z.s</a:t>
            </a:r>
            <a:r>
              <a:rPr lang="cs-CZ" sz="3000" b="1" dirty="0">
                <a:solidFill>
                  <a:schemeClr val="bg1"/>
                </a:solidFill>
              </a:rPr>
              <a:t>. (název org. složky)</a:t>
            </a:r>
          </a:p>
          <a:p>
            <a:endParaRPr lang="cs-CZ" sz="3000" b="1" dirty="0">
              <a:solidFill>
                <a:schemeClr val="bg1"/>
              </a:solidFill>
            </a:endParaRPr>
          </a:p>
          <a:p>
            <a:r>
              <a:rPr lang="cs-CZ" sz="3000" b="1" dirty="0">
                <a:solidFill>
                  <a:schemeClr val="bg1"/>
                </a:solidFill>
              </a:rPr>
              <a:t>Evidenční číslo:</a:t>
            </a:r>
          </a:p>
          <a:p>
            <a:endParaRPr lang="cs-CZ" sz="3000" b="1" dirty="0">
              <a:solidFill>
                <a:schemeClr val="bg1"/>
              </a:solidFill>
            </a:endParaRPr>
          </a:p>
          <a:p>
            <a:r>
              <a:rPr lang="cs-CZ" sz="3000" b="1" dirty="0">
                <a:solidFill>
                  <a:schemeClr val="bg1"/>
                </a:solidFill>
              </a:rPr>
              <a:t>Korespondenční adresa:</a:t>
            </a:r>
          </a:p>
          <a:p>
            <a:endParaRPr lang="cs-CZ" sz="3000" dirty="0">
              <a:solidFill>
                <a:schemeClr val="bg1"/>
              </a:solidFill>
            </a:endParaRPr>
          </a:p>
          <a:p>
            <a:r>
              <a:rPr lang="cs-CZ" dirty="0">
                <a:solidFill>
                  <a:schemeClr val="bg1"/>
                </a:solidFill>
              </a:rPr>
              <a:t>(Výbor může kdykoliv korespondenční adresu změnit, změnu nahlásí sekretariátu ČLS JEP)</a:t>
            </a:r>
          </a:p>
          <a:p>
            <a:endParaRPr lang="cs-CZ" dirty="0">
              <a:solidFill>
                <a:schemeClr val="bg1"/>
              </a:solidFill>
            </a:endParaRPr>
          </a:p>
          <a:p>
            <a:r>
              <a:rPr lang="cs-CZ" dirty="0">
                <a:solidFill>
                  <a:schemeClr val="bg1"/>
                </a:solidFill>
              </a:rPr>
              <a:t>   </a:t>
            </a:r>
          </a:p>
          <a:p>
            <a:endParaRPr lang="cs-CZ" dirty="0">
              <a:solidFill>
                <a:schemeClr val="bg1"/>
              </a:solidFill>
            </a:endParaRPr>
          </a:p>
          <a:p>
            <a:pPr algn="l"/>
            <a:r>
              <a:rPr lang="cs-CZ" b="1" dirty="0">
                <a:solidFill>
                  <a:schemeClr val="bg1"/>
                </a:solidFill>
              </a:rPr>
              <a:t>1. Základní ustanovení </a:t>
            </a:r>
          </a:p>
          <a:p>
            <a:pPr algn="l"/>
            <a:endParaRPr lang="cs-CZ" dirty="0">
              <a:solidFill>
                <a:schemeClr val="bg1"/>
              </a:solidFill>
            </a:endParaRPr>
          </a:p>
          <a:p>
            <a:pPr algn="l"/>
            <a:r>
              <a:rPr lang="cs-CZ" dirty="0">
                <a:solidFill>
                  <a:schemeClr val="bg1"/>
                </a:solidFill>
              </a:rPr>
              <a:t>	Organizační složka </a:t>
            </a:r>
            <a:r>
              <a:rPr lang="cs-CZ" dirty="0">
                <a:solidFill>
                  <a:schemeClr val="bg1"/>
                </a:solidFill>
                <a:highlight>
                  <a:srgbClr val="FFFF00"/>
                </a:highlight>
              </a:rPr>
              <a:t>……………........</a:t>
            </a:r>
            <a:r>
              <a:rPr lang="cs-CZ" dirty="0">
                <a:solidFill>
                  <a:schemeClr val="bg1"/>
                </a:solidFill>
              </a:rPr>
              <a:t> ČLS JEP, </a:t>
            </a:r>
            <a:r>
              <a:rPr lang="cs-CZ" dirty="0" err="1">
                <a:solidFill>
                  <a:schemeClr val="bg1"/>
                </a:solidFill>
              </a:rPr>
              <a:t>z.s</a:t>
            </a:r>
            <a:r>
              <a:rPr lang="cs-CZ" dirty="0">
                <a:solidFill>
                  <a:schemeClr val="bg1"/>
                </a:solidFill>
              </a:rPr>
              <a:t>. (dále jen OS) je dobrovolné sdružení osob, které mají zájem pracovat v oblasti působnosti OS. OS je organizační složkou ČLS JEP, </a:t>
            </a:r>
            <a:r>
              <a:rPr lang="cs-CZ" dirty="0" err="1">
                <a:solidFill>
                  <a:schemeClr val="bg1"/>
                </a:solidFill>
              </a:rPr>
              <a:t>z.s</a:t>
            </a:r>
            <a:r>
              <a:rPr lang="cs-CZ" dirty="0">
                <a:solidFill>
                  <a:schemeClr val="bg1"/>
                </a:solidFill>
              </a:rPr>
              <a:t>. (dále jen ČLS JEP) bez právní osobnosti (subjektivity), je ve své odborné činnosti autonomní a nese za výkon své činnosti plnou odpovědnost. Poslání, cíle a formy činnosti OS jsou shodné s posláním a cíli ČLS JEP. </a:t>
            </a:r>
          </a:p>
          <a:p>
            <a:pPr algn="l"/>
            <a:endParaRPr lang="cs-CZ" dirty="0">
              <a:solidFill>
                <a:schemeClr val="bg1"/>
              </a:solidFill>
            </a:endParaRPr>
          </a:p>
          <a:p>
            <a:pPr algn="l"/>
            <a:r>
              <a:rPr lang="cs-CZ" dirty="0">
                <a:solidFill>
                  <a:schemeClr val="bg1"/>
                </a:solidFill>
              </a:rPr>
              <a:t>	</a:t>
            </a:r>
            <a:r>
              <a:rPr lang="cs-CZ" dirty="0">
                <a:solidFill>
                  <a:schemeClr val="bg1"/>
                </a:solidFill>
                <a:highlight>
                  <a:srgbClr val="FFFF00"/>
                </a:highlight>
              </a:rPr>
              <a:t>OS působí v oblasti …………………………………………………………………..</a:t>
            </a:r>
          </a:p>
          <a:p>
            <a:pPr algn="l"/>
            <a:endParaRPr lang="cs-CZ" dirty="0">
              <a:solidFill>
                <a:schemeClr val="bg1"/>
              </a:solidFill>
              <a:highlight>
                <a:srgbClr val="FFFF00"/>
              </a:highlight>
            </a:endParaRPr>
          </a:p>
          <a:p>
            <a:pPr algn="l"/>
            <a:r>
              <a:rPr lang="cs-CZ" dirty="0">
                <a:solidFill>
                  <a:schemeClr val="bg1"/>
                </a:solidFill>
              </a:rPr>
              <a:t>	Hospodaření OS se řídí obecně závaznými právními předpisy a předpisy vydanými ČLS JEP a jejími orgány. OS hospodaří </a:t>
            </a:r>
            <a:r>
              <a:rPr lang="cs-CZ" dirty="0">
                <a:solidFill>
                  <a:schemeClr val="bg1"/>
                </a:solidFill>
                <a:highlight>
                  <a:srgbClr val="FFFF00"/>
                </a:highlight>
              </a:rPr>
              <a:t>podle schváleného ročního rozpočtu.</a:t>
            </a:r>
          </a:p>
          <a:p>
            <a:pPr algn="l"/>
            <a:endParaRPr lang="cs-CZ" dirty="0">
              <a:solidFill>
                <a:schemeClr val="bg1"/>
              </a:solidFill>
            </a:endParaRPr>
          </a:p>
          <a:p>
            <a:pPr algn="l"/>
            <a:endParaRPr lang="cs-CZ" dirty="0">
              <a:solidFill>
                <a:schemeClr val="bg1"/>
              </a:solidFill>
            </a:endParaRPr>
          </a:p>
          <a:p>
            <a:pPr algn="l"/>
            <a:r>
              <a:rPr lang="cs-CZ" b="1" dirty="0">
                <a:solidFill>
                  <a:schemeClr val="bg1"/>
                </a:solidFill>
              </a:rPr>
              <a:t>2. Orgány OS</a:t>
            </a:r>
          </a:p>
          <a:p>
            <a:pPr algn="l"/>
            <a:endParaRPr lang="cs-CZ" dirty="0">
              <a:solidFill>
                <a:schemeClr val="bg1"/>
              </a:solidFill>
            </a:endParaRPr>
          </a:p>
          <a:p>
            <a:pPr algn="l"/>
            <a:r>
              <a:rPr lang="cs-CZ" dirty="0">
                <a:solidFill>
                  <a:schemeClr val="bg1"/>
                </a:solidFill>
              </a:rPr>
              <a:t>OS má tyto orgány: </a:t>
            </a:r>
          </a:p>
          <a:p>
            <a:pPr algn="l"/>
            <a:r>
              <a:rPr lang="cs-CZ" dirty="0">
                <a:solidFill>
                  <a:schemeClr val="bg1"/>
                </a:solidFill>
              </a:rPr>
              <a:t>	a) shromáždění členů,</a:t>
            </a:r>
          </a:p>
          <a:p>
            <a:pPr algn="l"/>
            <a:r>
              <a:rPr lang="cs-CZ" dirty="0">
                <a:solidFill>
                  <a:schemeClr val="bg1"/>
                </a:solidFill>
              </a:rPr>
              <a:t>	b) výbor,</a:t>
            </a:r>
          </a:p>
          <a:p>
            <a:pPr algn="l"/>
            <a:r>
              <a:rPr lang="cs-CZ" dirty="0">
                <a:solidFill>
                  <a:schemeClr val="bg1"/>
                </a:solidFill>
              </a:rPr>
              <a:t>	c) revizní komisi.</a:t>
            </a:r>
          </a:p>
          <a:p>
            <a:pPr algn="l"/>
            <a:endParaRPr lang="cs-CZ" dirty="0">
              <a:solidFill>
                <a:schemeClr val="bg1"/>
              </a:solidFill>
            </a:endParaRPr>
          </a:p>
          <a:p>
            <a:pPr algn="l"/>
            <a:r>
              <a:rPr lang="cs-CZ" dirty="0">
                <a:solidFill>
                  <a:schemeClr val="bg1"/>
                </a:solidFill>
              </a:rPr>
              <a:t>OS si může zřizovat podle potřeby poradní orgány (např. pracovní skupiny a komise). </a:t>
            </a:r>
          </a:p>
          <a:p>
            <a:pPr algn="l"/>
            <a:endParaRPr lang="cs-CZ" dirty="0">
              <a:solidFill>
                <a:schemeClr val="bg1"/>
              </a:solidFill>
            </a:endParaRPr>
          </a:p>
          <a:p>
            <a:pPr algn="l"/>
            <a:r>
              <a:rPr lang="cs-CZ" dirty="0">
                <a:solidFill>
                  <a:schemeClr val="bg1"/>
                </a:solidFill>
              </a:rPr>
              <a:t>Funkční období členů výboru a revizní komise je </a:t>
            </a:r>
            <a:r>
              <a:rPr lang="cs-CZ" dirty="0">
                <a:solidFill>
                  <a:schemeClr val="bg1"/>
                </a:solidFill>
                <a:highlight>
                  <a:srgbClr val="FFFF00"/>
                </a:highlight>
              </a:rPr>
              <a:t>čtyřleté</a:t>
            </a:r>
            <a:r>
              <a:rPr lang="cs-CZ" dirty="0">
                <a:solidFill>
                  <a:schemeClr val="bg1"/>
                </a:solidFill>
              </a:rPr>
              <a:t>, pokud shromáždění členů nerozhodne před provedenou volbou o zkrácení funkčního období.</a:t>
            </a:r>
          </a:p>
        </p:txBody>
      </p:sp>
      <p:sp>
        <p:nvSpPr>
          <p:cNvPr id="5" name="TextovéPole 4">
            <a:extLst>
              <a:ext uri="{FF2B5EF4-FFF2-40B4-BE49-F238E27FC236}">
                <a16:creationId xmlns:a16="http://schemas.microsoft.com/office/drawing/2014/main" id="{9789287D-865E-4F44-8E19-D184D66B48BA}"/>
              </a:ext>
            </a:extLst>
          </p:cNvPr>
          <p:cNvSpPr txBox="1"/>
          <p:nvPr/>
        </p:nvSpPr>
        <p:spPr>
          <a:xfrm>
            <a:off x="611560" y="211286"/>
            <a:ext cx="7848872" cy="584775"/>
          </a:xfrm>
          <a:prstGeom prst="rect">
            <a:avLst/>
          </a:prstGeom>
          <a:noFill/>
        </p:spPr>
        <p:txBody>
          <a:bodyPr wrap="square">
            <a:spAutoFit/>
          </a:bodyPr>
          <a:lstStyle/>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r>
              <a:rPr kumimoji="0" lang="cs-CZ" sz="3200" b="1" i="0" u="none" strike="noStrike" kern="1200" cap="all"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VZOROVÉ Stanovy PRO OS - PODROBNĚ                                                                                      </a:t>
            </a:r>
            <a:endParaRPr kumimoji="0" lang="cs-CZ" sz="3000" b="1" i="0" u="none" strike="noStrike" kern="1200" cap="all"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691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048672"/>
          </a:xfrm>
        </p:spPr>
        <p:txBody>
          <a:bodyPr>
            <a:normAutofit fontScale="92500" lnSpcReduction="20000"/>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 PODROBNĚ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dirty="0"/>
          </a:p>
          <a:p>
            <a:endParaRPr lang="cs-CZ" dirty="0"/>
          </a:p>
          <a:p>
            <a:pPr marL="450215" indent="450215" algn="l"/>
            <a:r>
              <a:rPr lang="cs-CZ" sz="1300" dirty="0">
                <a:solidFill>
                  <a:schemeClr val="bg1"/>
                </a:solidFill>
                <a:effectLst/>
                <a:latin typeface="Times New Roman" panose="02020603050405020304" pitchFamily="18" charset="0"/>
                <a:ea typeface="Calibri" panose="020F0502020204030204" pitchFamily="34" charset="0"/>
              </a:rPr>
              <a:t>ad a)</a:t>
            </a:r>
            <a:r>
              <a:rPr lang="cs-CZ" sz="1300" b="1" dirty="0">
                <a:solidFill>
                  <a:schemeClr val="bg1"/>
                </a:solidFill>
                <a:effectLst/>
                <a:latin typeface="Times New Roman" panose="02020603050405020304" pitchFamily="18" charset="0"/>
                <a:ea typeface="Calibri" panose="020F0502020204030204" pitchFamily="34" charset="0"/>
              </a:rPr>
              <a:t> Shromáždění členů</a:t>
            </a:r>
            <a:endParaRPr lang="cs-CZ" sz="13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300" dirty="0">
                <a:solidFill>
                  <a:schemeClr val="bg1"/>
                </a:solidFill>
                <a:effectLst/>
                <a:latin typeface="Times New Roman" panose="02020603050405020304" pitchFamily="18" charset="0"/>
                <a:ea typeface="Calibri" panose="020F0502020204030204" pitchFamily="34" charset="0"/>
              </a:rPr>
              <a:t> </a:t>
            </a:r>
          </a:p>
          <a:p>
            <a:pPr indent="450215" algn="l"/>
            <a:r>
              <a:rPr lang="cs-CZ" sz="1300" dirty="0">
                <a:solidFill>
                  <a:schemeClr val="bg1"/>
                </a:solidFill>
                <a:effectLst/>
                <a:latin typeface="Times New Roman" panose="02020603050405020304" pitchFamily="18" charset="0"/>
                <a:ea typeface="Calibri" panose="020F0502020204030204" pitchFamily="34" charset="0"/>
              </a:rPr>
              <a:t>	Shromáždění členů je nejvyšším orgánem. Právo účasti na jednání shromáždění členů má každý člen OS. Shromáždění je svoláváno výborem dle potřeby, </a:t>
            </a:r>
            <a:r>
              <a:rPr lang="cs-CZ" sz="1300" dirty="0">
                <a:solidFill>
                  <a:schemeClr val="bg1"/>
                </a:solidFill>
                <a:effectLst/>
                <a:highlight>
                  <a:srgbClr val="FFFF00"/>
                </a:highlight>
                <a:latin typeface="Times New Roman" panose="02020603050405020304" pitchFamily="18" charset="0"/>
                <a:ea typeface="Calibri" panose="020F0502020204030204" pitchFamily="34" charset="0"/>
              </a:rPr>
              <a:t>zpravidla 1x ročně</a:t>
            </a:r>
            <a:r>
              <a:rPr lang="cs-CZ" sz="1300" dirty="0">
                <a:solidFill>
                  <a:schemeClr val="bg1"/>
                </a:solidFill>
                <a:effectLst/>
                <a:latin typeface="Times New Roman" panose="02020603050405020304" pitchFamily="18" charset="0"/>
                <a:ea typeface="Calibri" panose="020F0502020204030204" pitchFamily="34" charset="0"/>
              </a:rPr>
              <a:t>. Musí být svoláno vždy, požádá-li o to alespoň 1/5 všech řádných členů nebo požádá-li o to revizní komise a to do 3 měsíců ode dne doručení žádosti. Termín, místo konání a program shromáždění členů je povinen výbor zveřejnit nejpozději do 15 dnů před datem jeho konání. Nesplní-li výbor povinnost svolat shromáždění členů, je tak oprávněna učinit revizní komise OS. Nesplní-li tuto povinnost ani revizní komise OS nebo je-li OS několik měsíců zcela nefunkční, má právo svolat shromáždění členů OS revizní komise ČLS JEP. Shromáždění členů zejména volí a odvolává výbor a revizní komisi, rozhoduje o délce funkčního období orgánů OS, rozhoduje o zřízení anebo zrušení nižších organizačních jednotek - sekcí a je oprávněno rozhodnout o jakékoliv otázce týkající se OS, kterou si k rozhodnutí vyhradí. </a:t>
            </a:r>
          </a:p>
          <a:p>
            <a:pPr indent="450215" algn="l"/>
            <a:r>
              <a:rPr lang="cs-CZ" sz="1300" dirty="0">
                <a:solidFill>
                  <a:schemeClr val="bg1"/>
                </a:solidFill>
                <a:effectLst/>
                <a:latin typeface="Times New Roman" panose="02020603050405020304" pitchFamily="18" charset="0"/>
                <a:ea typeface="Calibri" panose="020F0502020204030204" pitchFamily="34" charset="0"/>
              </a:rPr>
              <a:t> </a:t>
            </a:r>
          </a:p>
          <a:p>
            <a:pPr indent="450215" algn="l"/>
            <a:r>
              <a:rPr lang="cs-CZ" sz="1300" dirty="0">
                <a:solidFill>
                  <a:schemeClr val="bg1"/>
                </a:solidFill>
                <a:effectLst/>
                <a:latin typeface="Times New Roman" panose="02020603050405020304" pitchFamily="18" charset="0"/>
                <a:ea typeface="Calibri" panose="020F0502020204030204" pitchFamily="34" charset="0"/>
              </a:rPr>
              <a:t>	ad b) </a:t>
            </a:r>
            <a:r>
              <a:rPr lang="cs-CZ" sz="1300" b="1" dirty="0">
                <a:solidFill>
                  <a:schemeClr val="bg1"/>
                </a:solidFill>
                <a:effectLst/>
                <a:latin typeface="Times New Roman" panose="02020603050405020304" pitchFamily="18" charset="0"/>
                <a:ea typeface="Calibri" panose="020F0502020204030204" pitchFamily="34" charset="0"/>
              </a:rPr>
              <a:t>Výbor</a:t>
            </a:r>
            <a:endParaRPr lang="cs-CZ" sz="1300" b="1" dirty="0">
              <a:solidFill>
                <a:schemeClr val="bg1"/>
              </a:solidFill>
              <a:latin typeface="Times New Roman" panose="02020603050405020304" pitchFamily="18" charset="0"/>
              <a:ea typeface="Calibri" panose="020F0502020204030204" pitchFamily="34" charset="0"/>
            </a:endParaRPr>
          </a:p>
          <a:p>
            <a:pPr indent="450215" algn="l"/>
            <a:endParaRPr lang="cs-CZ" sz="1300" b="1" dirty="0">
              <a:solidFill>
                <a:schemeClr val="bg1"/>
              </a:solidFill>
              <a:effectLst/>
              <a:latin typeface="Times New Roman" panose="02020603050405020304" pitchFamily="18" charset="0"/>
              <a:ea typeface="Calibri" panose="020F0502020204030204" pitchFamily="34" charset="0"/>
            </a:endParaRPr>
          </a:p>
          <a:p>
            <a:pPr indent="450215" algn="l"/>
            <a:r>
              <a:rPr lang="cs-CZ" sz="1300" dirty="0">
                <a:solidFill>
                  <a:schemeClr val="bg1"/>
                </a:solidFill>
                <a:effectLst/>
                <a:latin typeface="Times New Roman" panose="02020603050405020304" pitchFamily="18" charset="0"/>
                <a:ea typeface="Calibri" panose="020F0502020204030204" pitchFamily="34" charset="0"/>
              </a:rPr>
              <a:t>	Výbor je řídícím a výkonným orgánem OS, </a:t>
            </a:r>
            <a:r>
              <a:rPr lang="cs-CZ" sz="1300" dirty="0">
                <a:solidFill>
                  <a:schemeClr val="bg1"/>
                </a:solidFill>
                <a:effectLst/>
                <a:highlight>
                  <a:srgbClr val="FFFF00"/>
                </a:highlight>
                <a:latin typeface="Times New Roman" panose="02020603050405020304" pitchFamily="18" charset="0"/>
                <a:ea typeface="Calibri" panose="020F0502020204030204" pitchFamily="34" charset="0"/>
              </a:rPr>
              <a:t>má …. členů</a:t>
            </a:r>
            <a:r>
              <a:rPr lang="cs-CZ" sz="1300" dirty="0">
                <a:solidFill>
                  <a:schemeClr val="bg1"/>
                </a:solidFill>
                <a:effectLst/>
                <a:latin typeface="Times New Roman" panose="02020603050405020304" pitchFamily="18" charset="0"/>
                <a:ea typeface="Calibri" panose="020F0502020204030204" pitchFamily="34" charset="0"/>
              </a:rPr>
              <a:t>. Výbor je oprávněn rozhodnout o jakékoliv otázce OS, pokud její rozhodnutí není ve výlučné pravomoci shromáždění členů nebo revizní komise OS. O jiném počtu členů výboru rozhoduje shromáždění členů. Členové výboru volí ze svého středu předsedu, místopředsedu, hospodáře (pokladníka), případně další funkcionáře. Jednání výboru svolává předseda, místopředseda nebo jiný pověřený člen výboru. Výbor jedná zpravidla </a:t>
            </a:r>
            <a:r>
              <a:rPr lang="cs-CZ" sz="1300" dirty="0">
                <a:solidFill>
                  <a:schemeClr val="bg1"/>
                </a:solidFill>
                <a:effectLst/>
                <a:highlight>
                  <a:srgbClr val="FFFF00"/>
                </a:highlight>
                <a:latin typeface="Times New Roman" panose="02020603050405020304" pitchFamily="18" charset="0"/>
                <a:ea typeface="Calibri" panose="020F0502020204030204" pitchFamily="34" charset="0"/>
              </a:rPr>
              <a:t>…...... (např. 1x za 2 měsíce).</a:t>
            </a:r>
            <a:r>
              <a:rPr lang="cs-CZ" sz="1300" dirty="0">
                <a:solidFill>
                  <a:schemeClr val="bg1"/>
                </a:solidFill>
                <a:effectLst/>
                <a:latin typeface="Times New Roman" panose="02020603050405020304" pitchFamily="18" charset="0"/>
                <a:ea typeface="Calibri" panose="020F0502020204030204" pitchFamily="34" charset="0"/>
              </a:rPr>
              <a:t> Z jednání výboru se pořizuje zápis, který musí být všem členům OS na základě jejich žádosti k dispozici </a:t>
            </a:r>
            <a:r>
              <a:rPr lang="cs-CZ" sz="1300" dirty="0">
                <a:solidFill>
                  <a:schemeClr val="bg1"/>
                </a:solidFill>
                <a:effectLst/>
                <a:highlight>
                  <a:srgbClr val="FFFF00"/>
                </a:highlight>
                <a:latin typeface="Times New Roman" panose="02020603050405020304" pitchFamily="18" charset="0"/>
                <a:ea typeface="Calibri" panose="020F0502020204030204" pitchFamily="34" charset="0"/>
              </a:rPr>
              <a:t>(např. zasláním elektronickou formou).</a:t>
            </a:r>
            <a:r>
              <a:rPr lang="cs-CZ" sz="1300" dirty="0">
                <a:solidFill>
                  <a:schemeClr val="bg1"/>
                </a:solidFill>
                <a:effectLst/>
                <a:latin typeface="Times New Roman" panose="02020603050405020304" pitchFamily="18" charset="0"/>
                <a:ea typeface="Calibri" panose="020F0502020204030204" pitchFamily="34" charset="0"/>
              </a:rPr>
              <a:t> Zápis výbor zasílá také sekretariátu ČLS JEP.</a:t>
            </a:r>
          </a:p>
          <a:p>
            <a:pPr marL="450215" indent="450215" algn="l"/>
            <a:r>
              <a:rPr lang="cs-CZ" sz="1300" dirty="0">
                <a:solidFill>
                  <a:schemeClr val="bg1"/>
                </a:solidFill>
                <a:effectLst/>
                <a:latin typeface="Times New Roman" panose="02020603050405020304" pitchFamily="18" charset="0"/>
                <a:ea typeface="Calibri" panose="020F0502020204030204" pitchFamily="34" charset="0"/>
              </a:rPr>
              <a:t> </a:t>
            </a:r>
          </a:p>
          <a:p>
            <a:pPr marL="450215" indent="450215" algn="l"/>
            <a:r>
              <a:rPr lang="cs-CZ" sz="1300" dirty="0">
                <a:solidFill>
                  <a:schemeClr val="bg1"/>
                </a:solidFill>
                <a:effectLst/>
                <a:latin typeface="Times New Roman" panose="02020603050405020304" pitchFamily="18" charset="0"/>
                <a:ea typeface="Calibri" panose="020F0502020204030204" pitchFamily="34" charset="0"/>
              </a:rPr>
              <a:t>ad c) </a:t>
            </a:r>
            <a:r>
              <a:rPr lang="cs-CZ" sz="1300" b="1" dirty="0">
                <a:solidFill>
                  <a:schemeClr val="bg1"/>
                </a:solidFill>
                <a:effectLst/>
                <a:latin typeface="Times New Roman" panose="02020603050405020304" pitchFamily="18" charset="0"/>
                <a:ea typeface="Calibri" panose="020F0502020204030204" pitchFamily="34" charset="0"/>
              </a:rPr>
              <a:t>Revizní komise</a:t>
            </a:r>
            <a:endParaRPr lang="cs-CZ" sz="1300" dirty="0">
              <a:solidFill>
                <a:schemeClr val="bg1"/>
              </a:solidFill>
              <a:effectLst/>
              <a:latin typeface="Times New Roman" panose="02020603050405020304" pitchFamily="18" charset="0"/>
              <a:ea typeface="Calibri" panose="020F0502020204030204" pitchFamily="34" charset="0"/>
            </a:endParaRPr>
          </a:p>
          <a:p>
            <a:pPr marL="450215" indent="448945" algn="l"/>
            <a:r>
              <a:rPr lang="cs-CZ" sz="1300" dirty="0">
                <a:solidFill>
                  <a:schemeClr val="bg1"/>
                </a:solidFill>
                <a:effectLst/>
                <a:latin typeface="Times New Roman" panose="02020603050405020304" pitchFamily="18" charset="0"/>
                <a:ea typeface="Calibri" panose="020F0502020204030204" pitchFamily="34" charset="0"/>
              </a:rPr>
              <a:t> </a:t>
            </a:r>
          </a:p>
          <a:p>
            <a:pPr indent="450215" algn="l"/>
            <a:r>
              <a:rPr lang="cs-CZ" sz="1300" dirty="0">
                <a:solidFill>
                  <a:schemeClr val="bg1"/>
                </a:solidFill>
                <a:effectLst/>
                <a:latin typeface="Times New Roman" panose="02020603050405020304" pitchFamily="18" charset="0"/>
                <a:ea typeface="Calibri" panose="020F0502020204030204" pitchFamily="34" charset="0"/>
              </a:rPr>
              <a:t>	Revizní komise je kontrolním orgánem OS, má </a:t>
            </a:r>
            <a:r>
              <a:rPr lang="cs-CZ" sz="1300" dirty="0">
                <a:solidFill>
                  <a:schemeClr val="bg1"/>
                </a:solidFill>
                <a:effectLst/>
                <a:highlight>
                  <a:srgbClr val="FFFF00"/>
                </a:highlight>
                <a:latin typeface="Times New Roman" panose="02020603050405020304" pitchFamily="18" charset="0"/>
                <a:ea typeface="Calibri" panose="020F0502020204030204" pitchFamily="34" charset="0"/>
              </a:rPr>
              <a:t>tři členy</a:t>
            </a:r>
            <a:r>
              <a:rPr lang="cs-CZ" sz="1300" dirty="0">
                <a:solidFill>
                  <a:schemeClr val="bg1"/>
                </a:solidFill>
                <a:effectLst/>
                <a:latin typeface="Times New Roman" panose="02020603050405020304" pitchFamily="18" charset="0"/>
                <a:ea typeface="Calibri" panose="020F0502020204030204" pitchFamily="34" charset="0"/>
              </a:rPr>
              <a:t>. O jiném počtu členů  rozhoduje shromáždění členů. Revizní komise si volí ze svého středu předsedu, který řídí její činnost. Revizní komise vypracovává nejméně jedenkrát ročně revizní zprávu.  Předseda nebo pověřený člen revizní komise má právo účastnit se jednání výboru a dalších orgánů OS. </a:t>
            </a:r>
          </a:p>
          <a:p>
            <a:endParaRPr lang="cs-CZ" dirty="0"/>
          </a:p>
        </p:txBody>
      </p:sp>
    </p:spTree>
    <p:extLst>
      <p:ext uri="{BB962C8B-B14F-4D97-AF65-F5344CB8AC3E}">
        <p14:creationId xmlns:p14="http://schemas.microsoft.com/office/powerpoint/2010/main" val="406945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fontScale="62500" lnSpcReduction="20000"/>
          </a:bodyPr>
          <a:lstStyle/>
          <a:p>
            <a:pPr lvl="1" algn="l"/>
            <a:r>
              <a:rPr lang="cs-CZ" sz="1600" dirty="0">
                <a:latin typeface="+mj-lt"/>
              </a:rPr>
              <a:t>                            </a:t>
            </a:r>
            <a:endParaRPr lang="cs-CZ" dirty="0"/>
          </a:p>
          <a:p>
            <a:r>
              <a:rPr lang="cs-CZ" sz="51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 PODROBNĚ                                                                                           </a:t>
            </a:r>
          </a:p>
          <a:p>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indent="450215" algn="l"/>
            <a:r>
              <a:rPr lang="cs-CZ" sz="1900" b="1" dirty="0">
                <a:solidFill>
                  <a:schemeClr val="bg1"/>
                </a:solidFill>
                <a:effectLst/>
                <a:latin typeface="Times New Roman" panose="02020603050405020304" pitchFamily="18" charset="0"/>
                <a:ea typeface="Calibri" panose="020F0502020204030204" pitchFamily="34" charset="0"/>
              </a:rPr>
              <a:t>3.  Organizační členění </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OS se může členit na nižší organizační jednotky – sekce. Seznam zřízených sekcí vede centrální evidence členů ČLS JEP na základě oznámení výboru OS o zřízení sekce a zvolených funkcionářích sekce. Členy sekce eviduje centrální evidence členů ČLS JEP na základě …… (schválení výboru OS, rady sekce)</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4894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b="1" dirty="0">
                <a:solidFill>
                  <a:schemeClr val="bg1"/>
                </a:solidFill>
                <a:effectLst/>
                <a:latin typeface="Times New Roman" panose="02020603050405020304" pitchFamily="18" charset="0"/>
                <a:ea typeface="Calibri" panose="020F0502020204030204" pitchFamily="34" charset="0"/>
              </a:rPr>
              <a:t>4. Orgány sekcí</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b="1" dirty="0">
                <a:solidFill>
                  <a:schemeClr val="bg1"/>
                </a:solidFill>
                <a:effectLst/>
                <a:latin typeface="Times New Roman" panose="02020603050405020304" pitchFamily="18" charset="0"/>
                <a:ea typeface="Calibri" panose="020F0502020204030204" pitchFamily="34" charset="0"/>
              </a:rPr>
              <a:t> </a:t>
            </a:r>
            <a:endParaRPr lang="cs-CZ" sz="1900" dirty="0">
              <a:solidFill>
                <a:schemeClr val="bg1"/>
              </a:solidFill>
              <a:effectLst/>
              <a:latin typeface="Times New Roman" panose="02020603050405020304" pitchFamily="18" charset="0"/>
              <a:ea typeface="Calibri" panose="020F0502020204030204" pitchFamily="34" charset="0"/>
            </a:endParaRPr>
          </a:p>
          <a:p>
            <a:pPr indent="450215" algn="l"/>
            <a:r>
              <a:rPr lang="cs-CZ" sz="1900" dirty="0">
                <a:solidFill>
                  <a:schemeClr val="bg1"/>
                </a:solidFill>
                <a:effectLst/>
                <a:latin typeface="Times New Roman" panose="02020603050405020304" pitchFamily="18" charset="0"/>
                <a:ea typeface="Calibri" panose="020F0502020204030204" pitchFamily="34" charset="0"/>
              </a:rPr>
              <a:t>Sekce mají tyto orgány: </a:t>
            </a:r>
          </a:p>
          <a:p>
            <a:pPr marL="450215" indent="450215" algn="l"/>
            <a:r>
              <a:rPr lang="cs-CZ" sz="1900" dirty="0">
                <a:solidFill>
                  <a:schemeClr val="bg1"/>
                </a:solidFill>
                <a:effectLst/>
                <a:latin typeface="Times New Roman" panose="02020603050405020304" pitchFamily="18" charset="0"/>
                <a:ea typeface="Calibri" panose="020F0502020204030204" pitchFamily="34" charset="0"/>
              </a:rPr>
              <a:t>a) </a:t>
            </a:r>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členská schůze – která je nejvyšším orgánem sekce,</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b) radu – která je výkonným orgánem sekce. Rada si volí ze svého středu předsedu sekce.</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latin typeface="Times New Roman" panose="02020603050405020304" pitchFamily="18" charset="0"/>
                <a:ea typeface="Calibri" panose="020F0502020204030204" pitchFamily="34" charset="0"/>
              </a:rPr>
              <a:t>Sekce si mohou zřizovat podle potřeby další orgány (např. revizní komisi, pracovní komise apod.) </a:t>
            </a: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latin typeface="Times New Roman" panose="02020603050405020304" pitchFamily="18" charset="0"/>
                <a:ea typeface="Calibri" panose="020F0502020204030204" pitchFamily="34" charset="0"/>
              </a:rPr>
              <a:t>Funkční období členů rady je </a:t>
            </a:r>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čtyřleté</a:t>
            </a:r>
            <a:r>
              <a:rPr lang="cs-CZ" sz="1900" dirty="0">
                <a:solidFill>
                  <a:schemeClr val="bg1"/>
                </a:solidFill>
                <a:effectLst/>
                <a:latin typeface="Times New Roman" panose="02020603050405020304" pitchFamily="18" charset="0"/>
                <a:ea typeface="Calibri" panose="020F0502020204030204" pitchFamily="34" charset="0"/>
              </a:rPr>
              <a:t>, pokud členská schůze nerozhodne před provedenou volbou o zkrácení funkčního období. Funkční období orgánů sekce vždy končí </a:t>
            </a:r>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nejpozději ke dni skončení funkčního období výboru OS.</a:t>
            </a:r>
            <a:endParaRPr lang="cs-CZ" sz="1900" dirty="0">
              <a:solidFill>
                <a:schemeClr val="bg1"/>
              </a:solidFill>
              <a:highlight>
                <a:srgbClr val="FFFF00"/>
              </a:highlight>
              <a:latin typeface="Times New Roman" panose="02020603050405020304" pitchFamily="18" charset="0"/>
              <a:ea typeface="Calibri" panose="020F0502020204030204" pitchFamily="34" charset="0"/>
            </a:endParaRPr>
          </a:p>
          <a:p>
            <a:pPr indent="450215" algn="l"/>
            <a:endParaRPr lang="cs-CZ" sz="1900" dirty="0">
              <a:solidFill>
                <a:schemeClr val="bg1"/>
              </a:solidFill>
              <a:effectLst/>
              <a:highlight>
                <a:srgbClr val="FFFF00"/>
              </a:highlight>
              <a:latin typeface="Times New Roman" panose="02020603050405020304" pitchFamily="18" charset="0"/>
              <a:ea typeface="Calibri" panose="020F0502020204030204" pitchFamily="34" charset="0"/>
            </a:endParaRPr>
          </a:p>
          <a:p>
            <a:pPr indent="450215" algn="l"/>
            <a:r>
              <a:rPr lang="cs-CZ" sz="1900" dirty="0">
                <a:solidFill>
                  <a:schemeClr val="bg1"/>
                </a:solidFill>
                <a:effectLst/>
                <a:highlight>
                  <a:srgbClr val="FFFF00"/>
                </a:highlight>
                <a:latin typeface="Times New Roman" panose="02020603050405020304" pitchFamily="18" charset="0"/>
                <a:ea typeface="Calibri" panose="020F0502020204030204" pitchFamily="34" charset="0"/>
              </a:rPr>
              <a:t>Předsedové sekcí mají právo účasti s hlasem poradním na schůzích výboru OS.</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b="1" dirty="0">
                <a:solidFill>
                  <a:schemeClr val="bg1"/>
                </a:solidFill>
                <a:effectLst/>
                <a:latin typeface="Times New Roman" panose="02020603050405020304" pitchFamily="18" charset="0"/>
                <a:ea typeface="Calibri" panose="020F0502020204030204" pitchFamily="34" charset="0"/>
              </a:rPr>
              <a:t>5. Členství</a:t>
            </a:r>
            <a:endParaRPr lang="cs-CZ" sz="1900" dirty="0">
              <a:solidFill>
                <a:schemeClr val="bg1"/>
              </a:solidFill>
              <a:effectLst/>
              <a:latin typeface="Times New Roman" panose="02020603050405020304" pitchFamily="18" charset="0"/>
              <a:ea typeface="Calibri" panose="020F0502020204030204" pitchFamily="34" charset="0"/>
            </a:endParaRPr>
          </a:p>
          <a:p>
            <a:pPr marL="450215" indent="448945" algn="l"/>
            <a:r>
              <a:rPr lang="cs-CZ" sz="1900" dirty="0">
                <a:solidFill>
                  <a:schemeClr val="bg1"/>
                </a:solidFill>
                <a:effectLst/>
                <a:latin typeface="Times New Roman" panose="02020603050405020304" pitchFamily="18" charset="0"/>
                <a:ea typeface="Calibri" panose="020F0502020204030204" pitchFamily="34" charset="0"/>
              </a:rPr>
              <a:t> </a:t>
            </a:r>
          </a:p>
          <a:p>
            <a:pPr indent="450215" algn="l"/>
            <a:r>
              <a:rPr lang="cs-CZ" sz="1900" dirty="0">
                <a:solidFill>
                  <a:schemeClr val="bg1"/>
                </a:solidFill>
                <a:effectLst/>
                <a:latin typeface="Times New Roman" panose="02020603050405020304" pitchFamily="18" charset="0"/>
                <a:ea typeface="Calibri" panose="020F0502020204030204" pitchFamily="34" charset="0"/>
              </a:rPr>
              <a:t>Členství je:</a:t>
            </a:r>
          </a:p>
          <a:p>
            <a:pPr indent="450215" algn="l"/>
            <a:r>
              <a:rPr lang="cs-CZ" sz="1900" dirty="0">
                <a:solidFill>
                  <a:schemeClr val="bg1"/>
                </a:solidFill>
                <a:effectLst/>
                <a:latin typeface="Times New Roman" panose="02020603050405020304" pitchFamily="18" charset="0"/>
                <a:ea typeface="Calibri" panose="020F0502020204030204" pitchFamily="34" charset="0"/>
              </a:rPr>
              <a:t>a) řádné, </a:t>
            </a:r>
          </a:p>
          <a:p>
            <a:pPr indent="450215" algn="l"/>
            <a:r>
              <a:rPr lang="cs-CZ" sz="1900" dirty="0">
                <a:solidFill>
                  <a:schemeClr val="bg1"/>
                </a:solidFill>
                <a:effectLst/>
                <a:latin typeface="Times New Roman" panose="02020603050405020304" pitchFamily="18" charset="0"/>
                <a:ea typeface="Calibri" panose="020F0502020204030204" pitchFamily="34" charset="0"/>
              </a:rPr>
              <a:t>b) čestné,</a:t>
            </a:r>
          </a:p>
          <a:p>
            <a:pPr indent="450215" algn="l"/>
            <a:r>
              <a:rPr lang="cs-CZ" sz="1900" dirty="0">
                <a:solidFill>
                  <a:schemeClr val="bg1"/>
                </a:solidFill>
                <a:effectLst/>
                <a:latin typeface="Times New Roman" panose="02020603050405020304" pitchFamily="18" charset="0"/>
                <a:ea typeface="Calibri" panose="020F0502020204030204" pitchFamily="34" charset="0"/>
              </a:rPr>
              <a:t>c) přidružené</a:t>
            </a:r>
          </a:p>
          <a:p>
            <a:pPr marL="450215" indent="450215" algn="l"/>
            <a:r>
              <a:rPr lang="cs-CZ" sz="1900" dirty="0">
                <a:solidFill>
                  <a:schemeClr val="bg1"/>
                </a:solidFill>
                <a:effectLst/>
                <a:latin typeface="Times New Roman" panose="02020603050405020304" pitchFamily="18" charset="0"/>
                <a:ea typeface="Calibri" panose="020F0502020204030204" pitchFamily="34" charset="0"/>
              </a:rPr>
              <a:t> </a:t>
            </a:r>
          </a:p>
          <a:p>
            <a:pPr algn="l"/>
            <a:endParaRPr lang="cs-CZ" dirty="0">
              <a:solidFill>
                <a:schemeClr val="bg1"/>
              </a:solidFill>
            </a:endParaRPr>
          </a:p>
          <a:p>
            <a:pPr algn="l"/>
            <a:endParaRPr lang="cs-CZ" dirty="0">
              <a:solidFill>
                <a:schemeClr val="bg1"/>
              </a:solidFill>
            </a:endParaRPr>
          </a:p>
          <a:p>
            <a:endParaRPr lang="cs-CZ" dirty="0"/>
          </a:p>
        </p:txBody>
      </p:sp>
    </p:spTree>
    <p:extLst>
      <p:ext uri="{BB962C8B-B14F-4D97-AF65-F5344CB8AC3E}">
        <p14:creationId xmlns:p14="http://schemas.microsoft.com/office/powerpoint/2010/main" val="2803150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2030" y="620688"/>
            <a:ext cx="8229600" cy="2376264"/>
          </a:xfrm>
        </p:spPr>
        <p:txBody>
          <a:bodyPr>
            <a:normAutofit/>
          </a:bodyPr>
          <a:lstStyle/>
          <a:p>
            <a:br>
              <a:rPr lang="cs-CZ" sz="2400" dirty="0">
                <a:solidFill>
                  <a:srgbClr val="FFFFFF"/>
                </a:solidFill>
              </a:rPr>
            </a:br>
            <a:br>
              <a:rPr lang="cs-CZ" sz="3200" dirty="0">
                <a:solidFill>
                  <a:srgbClr val="FFFFFF"/>
                </a:solidFill>
              </a:rPr>
            </a:br>
            <a:br>
              <a:rPr lang="cs-CZ" sz="3200" dirty="0">
                <a:solidFill>
                  <a:srgbClr val="FFFFFF"/>
                </a:solidFill>
              </a:rPr>
            </a:br>
            <a:endParaRPr lang="cs-CZ" sz="3200" dirty="0">
              <a:solidFill>
                <a:srgbClr val="FFFFFF"/>
              </a:solidFill>
            </a:endParaRPr>
          </a:p>
        </p:txBody>
      </p:sp>
      <p:sp>
        <p:nvSpPr>
          <p:cNvPr id="3" name="Podnadpis 2"/>
          <p:cNvSpPr>
            <a:spLocks noGrp="1"/>
          </p:cNvSpPr>
          <p:nvPr>
            <p:ph type="subTitle" idx="1"/>
          </p:nvPr>
        </p:nvSpPr>
        <p:spPr>
          <a:xfrm>
            <a:off x="467544" y="332656"/>
            <a:ext cx="8424936" cy="6408712"/>
          </a:xfrm>
        </p:spPr>
        <p:txBody>
          <a:bodyPr>
            <a:normAutofit/>
          </a:bodyPr>
          <a:lstStyle/>
          <a:p>
            <a:pPr lvl="1" algn="l"/>
            <a:r>
              <a:rPr lang="cs-CZ" sz="1600" dirty="0">
                <a:latin typeface="+mj-lt"/>
              </a:rPr>
              <a:t>                            </a:t>
            </a:r>
            <a:endParaRPr lang="cs-CZ" dirty="0"/>
          </a:p>
          <a:p>
            <a:r>
              <a:rPr lang="cs-CZ" sz="3200" b="1" cap="all" dirty="0">
                <a:solidFill>
                  <a:srgbClr val="FF0000"/>
                </a:solidFill>
                <a:latin typeface="Calibri" panose="020F0502020204030204" pitchFamily="34" charset="0"/>
                <a:ea typeface="Calibri" panose="020F0502020204030204" pitchFamily="34" charset="0"/>
                <a:cs typeface="Calibri" panose="020F0502020204030204" pitchFamily="34" charset="0"/>
              </a:rPr>
              <a:t>VZOROVÉ Stanovy PRO OS - PODROBNĚ                                                                                          </a:t>
            </a:r>
            <a:endParaRPr lang="cs-CZ" sz="3000" b="1" cap="all"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indent="450215"/>
            <a:endParaRPr lang="cs-CZ" sz="1800" dirty="0">
              <a:effectLst/>
              <a:latin typeface="Times New Roman" panose="02020603050405020304" pitchFamily="18" charset="0"/>
              <a:ea typeface="Calibri" panose="020F0502020204030204" pitchFamily="34" charset="0"/>
            </a:endParaRPr>
          </a:p>
          <a:p>
            <a:pPr indent="450215" algn="l"/>
            <a:r>
              <a:rPr lang="cs-CZ" sz="1200" b="1" dirty="0">
                <a:effectLst/>
                <a:latin typeface="Times New Roman" panose="02020603050405020304" pitchFamily="18" charset="0"/>
                <a:ea typeface="Calibri" panose="020F0502020204030204" pitchFamily="34" charset="0"/>
              </a:rPr>
              <a:t> </a:t>
            </a:r>
            <a:r>
              <a:rPr lang="cs-CZ" sz="1200" b="1" dirty="0">
                <a:solidFill>
                  <a:schemeClr val="bg1"/>
                </a:solidFill>
                <a:effectLst/>
                <a:latin typeface="Times New Roman" panose="02020603050405020304" pitchFamily="18" charset="0"/>
                <a:ea typeface="Calibri" panose="020F0502020204030204" pitchFamily="34" charset="0"/>
              </a:rPr>
              <a:t>ad a) Řádné členství </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Řádným členem se může stát …........ </a:t>
            </a:r>
            <a:r>
              <a:rPr lang="cs-CZ" sz="1200" i="1" dirty="0">
                <a:solidFill>
                  <a:schemeClr val="bg1"/>
                </a:solidFill>
                <a:effectLst/>
                <a:highlight>
                  <a:srgbClr val="FFFF00"/>
                </a:highlight>
                <a:latin typeface="Times New Roman" panose="02020603050405020304" pitchFamily="18" charset="0"/>
                <a:ea typeface="Calibri" panose="020F0502020204030204" pitchFamily="34" charset="0"/>
              </a:rPr>
              <a:t>(např. lékař, nebo jiný pracovník ve zdravotnictví nebo spolupracujících oborech)</a:t>
            </a:r>
            <a:r>
              <a:rPr lang="cs-CZ" sz="1200" dirty="0">
                <a:solidFill>
                  <a:schemeClr val="bg1"/>
                </a:solidFill>
                <a:effectLst/>
                <a:highlight>
                  <a:srgbClr val="FFFF00"/>
                </a:highlight>
                <a:latin typeface="Times New Roman" panose="02020603050405020304" pitchFamily="18" charset="0"/>
                <a:ea typeface="Calibri" panose="020F0502020204030204" pitchFamily="34" charset="0"/>
              </a:rPr>
              <a:t>, který …....... </a:t>
            </a:r>
            <a:r>
              <a:rPr lang="cs-CZ" sz="1200" i="1" dirty="0">
                <a:solidFill>
                  <a:schemeClr val="bg1"/>
                </a:solidFill>
                <a:effectLst/>
                <a:highlight>
                  <a:srgbClr val="FFFF00"/>
                </a:highlight>
                <a:latin typeface="Times New Roman" panose="02020603050405020304" pitchFamily="18" charset="0"/>
                <a:ea typeface="Calibri" panose="020F0502020204030204" pitchFamily="34" charset="0"/>
              </a:rPr>
              <a:t>(např. souhlasí s posláním a cíli OS, zaváže se přispívat k jejich plnění, je pracovníkem ambulantní / nemocniční složky.... atd)</a:t>
            </a:r>
            <a:r>
              <a:rPr lang="cs-CZ" sz="1200" dirty="0">
                <a:solidFill>
                  <a:schemeClr val="bg1"/>
                </a:solidFill>
                <a:effectLst/>
                <a:highlight>
                  <a:srgbClr val="FFFF00"/>
                </a:highlight>
                <a:latin typeface="Times New Roman" panose="02020603050405020304" pitchFamily="18" charset="0"/>
                <a:ea typeface="Calibri" panose="020F0502020204030204" pitchFamily="34" charset="0"/>
              </a:rPr>
              <a:t>.</a:t>
            </a:r>
            <a:endParaRPr lang="cs-CZ" sz="1200" dirty="0">
              <a:solidFill>
                <a:schemeClr val="bg1"/>
              </a:solidFill>
              <a:effectLst/>
              <a:latin typeface="Times New Roman" panose="02020603050405020304" pitchFamily="18" charset="0"/>
              <a:ea typeface="Calibri" panose="020F0502020204030204" pitchFamily="34" charset="0"/>
            </a:endParaRP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Řádné členství vzniká schválením písemné (elektronické) přihlášky uchazeče výborem                                                                      a zaplacením členského příspěvku.</a:t>
            </a:r>
          </a:p>
          <a:p>
            <a:pPr marL="450215" indent="44894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Členství zaniká úmrtím, dobrovolným vystoupením na základě písemného prohlášení a to dnem doručení, zánikem OS nebo vyloučením zejména pro neplnění členských povinností.</a:t>
            </a: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r>
              <a:rPr lang="cs-CZ" sz="1200" dirty="0">
                <a:solidFill>
                  <a:schemeClr val="bg1"/>
                </a:solidFill>
                <a:effectLst/>
                <a:latin typeface="Times New Roman" panose="02020603050405020304" pitchFamily="18" charset="0"/>
                <a:ea typeface="Calibri" panose="020F0502020204030204" pitchFamily="34" charset="0"/>
              </a:rPr>
              <a:t>Člen má zejména právo:</a:t>
            </a:r>
          </a:p>
          <a:p>
            <a:pPr lvl="0" algn="l">
              <a:tabLst>
                <a:tab pos="457200" algn="l"/>
              </a:tabLst>
            </a:pPr>
            <a:endParaRPr lang="cs-CZ" sz="1200" dirty="0">
              <a:solidFill>
                <a:schemeClr val="bg1"/>
              </a:solidFill>
              <a:effectLst/>
              <a:latin typeface="Symbol" panose="05050102010706020507" pitchFamily="18" charset="2"/>
              <a:ea typeface="Calibri" panose="020F0502020204030204" pitchFamily="34" charset="0"/>
              <a:cs typeface="OpenSymbol"/>
            </a:endParaRPr>
          </a:p>
          <a:p>
            <a:pPr marL="457200" indent="-228600" algn="l"/>
            <a:r>
              <a:rPr lang="cs-CZ" sz="1200" dirty="0">
                <a:solidFill>
                  <a:schemeClr val="bg1"/>
                </a:solidFill>
                <a:effectLst/>
                <a:latin typeface="Times New Roman" panose="02020603050405020304" pitchFamily="18" charset="0"/>
                <a:ea typeface="Calibri" panose="020F0502020204030204" pitchFamily="34" charset="0"/>
              </a:rPr>
              <a:t> </a:t>
            </a:r>
          </a:p>
          <a:p>
            <a:pPr marL="457200" indent="-228600" algn="l"/>
            <a:endParaRPr lang="cs-CZ" sz="1200" dirty="0">
              <a:solidFill>
                <a:schemeClr val="bg1"/>
              </a:solidFill>
              <a:effectLst/>
              <a:latin typeface="Times New Roman" panose="02020603050405020304" pitchFamily="18" charset="0"/>
              <a:ea typeface="Calibri" panose="020F0502020204030204" pitchFamily="34" charset="0"/>
            </a:endParaRPr>
          </a:p>
          <a:p>
            <a:pPr indent="450215" algn="l"/>
            <a:r>
              <a:rPr lang="cs-CZ" sz="1200" dirty="0">
                <a:solidFill>
                  <a:schemeClr val="bg1"/>
                </a:solidFill>
                <a:effectLst/>
                <a:latin typeface="Times New Roman" panose="02020603050405020304" pitchFamily="18" charset="0"/>
                <a:ea typeface="Calibri" panose="020F0502020204030204" pitchFamily="34" charset="0"/>
              </a:rPr>
              <a:t> </a:t>
            </a:r>
          </a:p>
          <a:p>
            <a:pPr indent="450215" algn="l"/>
            <a:endParaRPr lang="cs-CZ" sz="1200" dirty="0">
              <a:solidFill>
                <a:schemeClr val="bg1"/>
              </a:solidFill>
              <a:effectLst/>
              <a:latin typeface="Times New Roman" panose="02020603050405020304" pitchFamily="18" charset="0"/>
              <a:ea typeface="Calibri" panose="020F0502020204030204" pitchFamily="34" charset="0"/>
            </a:endParaRPr>
          </a:p>
          <a:p>
            <a:pPr indent="450215" algn="l"/>
            <a:endParaRPr lang="cs-CZ" sz="1200" dirty="0">
              <a:solidFill>
                <a:schemeClr val="bg1"/>
              </a:solidFill>
              <a:effectLst/>
              <a:latin typeface="Times New Roman" panose="02020603050405020304" pitchFamily="18" charset="0"/>
              <a:ea typeface="Calibri" panose="020F0502020204030204" pitchFamily="34" charset="0"/>
            </a:endParaRPr>
          </a:p>
          <a:p>
            <a:pPr indent="450215" algn="l"/>
            <a:r>
              <a:rPr lang="cs-CZ" sz="1200" dirty="0">
                <a:solidFill>
                  <a:schemeClr val="bg1"/>
                </a:solidFill>
                <a:effectLst/>
                <a:latin typeface="Times New Roman" panose="02020603050405020304" pitchFamily="18" charset="0"/>
                <a:ea typeface="Calibri" panose="020F0502020204030204" pitchFamily="34" charset="0"/>
              </a:rPr>
              <a:t>Člen má zejména povinnost:</a:t>
            </a:r>
          </a:p>
          <a:p>
            <a:pPr marL="450215" indent="450215" algn="l"/>
            <a:endParaRPr lang="cs-CZ" sz="1200" dirty="0">
              <a:solidFill>
                <a:schemeClr val="bg1"/>
              </a:solidFill>
              <a:effectLst/>
              <a:latin typeface="Times New Roman" panose="02020603050405020304" pitchFamily="18" charset="0"/>
              <a:ea typeface="Calibri" panose="020F0502020204030204" pitchFamily="34" charset="0"/>
            </a:endParaRPr>
          </a:p>
          <a:p>
            <a:pPr algn="l"/>
            <a:endParaRPr lang="cs-CZ" dirty="0">
              <a:solidFill>
                <a:schemeClr val="bg1"/>
              </a:solidFill>
            </a:endParaRPr>
          </a:p>
          <a:p>
            <a:pPr algn="l"/>
            <a:endParaRPr lang="cs-CZ" dirty="0">
              <a:solidFill>
                <a:schemeClr val="bg1"/>
              </a:solidFill>
            </a:endParaRPr>
          </a:p>
          <a:p>
            <a:endParaRPr lang="cs-CZ" dirty="0"/>
          </a:p>
        </p:txBody>
      </p:sp>
      <p:pic>
        <p:nvPicPr>
          <p:cNvPr id="5" name="Obrázek 4">
            <a:extLst>
              <a:ext uri="{FF2B5EF4-FFF2-40B4-BE49-F238E27FC236}">
                <a16:creationId xmlns:a16="http://schemas.microsoft.com/office/drawing/2014/main" id="{BE99A6D4-B7AD-451A-BCC8-213D856D1346}"/>
              </a:ext>
            </a:extLst>
          </p:cNvPr>
          <p:cNvPicPr>
            <a:picLocks noChangeAspect="1"/>
          </p:cNvPicPr>
          <p:nvPr/>
        </p:nvPicPr>
        <p:blipFill>
          <a:blip r:embed="rId2"/>
          <a:stretch>
            <a:fillRect/>
          </a:stretch>
        </p:blipFill>
        <p:spPr>
          <a:xfrm>
            <a:off x="2641593" y="3881028"/>
            <a:ext cx="5818632" cy="1117092"/>
          </a:xfrm>
          <a:prstGeom prst="rect">
            <a:avLst/>
          </a:prstGeom>
        </p:spPr>
      </p:pic>
      <p:pic>
        <p:nvPicPr>
          <p:cNvPr id="7" name="Obrázek 6">
            <a:extLst>
              <a:ext uri="{FF2B5EF4-FFF2-40B4-BE49-F238E27FC236}">
                <a16:creationId xmlns:a16="http://schemas.microsoft.com/office/drawing/2014/main" id="{852F9241-2E6B-4262-9C5D-3A43E4DBFE20}"/>
              </a:ext>
            </a:extLst>
          </p:cNvPr>
          <p:cNvPicPr>
            <a:picLocks noChangeAspect="1"/>
          </p:cNvPicPr>
          <p:nvPr/>
        </p:nvPicPr>
        <p:blipFill>
          <a:blip r:embed="rId3"/>
          <a:stretch>
            <a:fillRect/>
          </a:stretch>
        </p:blipFill>
        <p:spPr>
          <a:xfrm>
            <a:off x="2641593" y="5390661"/>
            <a:ext cx="5818632" cy="1106424"/>
          </a:xfrm>
          <a:prstGeom prst="rect">
            <a:avLst/>
          </a:prstGeom>
        </p:spPr>
      </p:pic>
    </p:spTree>
    <p:extLst>
      <p:ext uri="{BB962C8B-B14F-4D97-AF65-F5344CB8AC3E}">
        <p14:creationId xmlns:p14="http://schemas.microsoft.com/office/powerpoint/2010/main" val="27118196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1612</TotalTime>
  <Words>1614</Words>
  <Application>Microsoft Office PowerPoint</Application>
  <PresentationFormat>Předvádění na obrazovce (4:3)</PresentationFormat>
  <Paragraphs>234</Paragraphs>
  <Slides>17</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17</vt:i4>
      </vt:variant>
    </vt:vector>
  </HeadingPairs>
  <TitlesOfParts>
    <vt:vector size="27" baseType="lpstr">
      <vt:lpstr>Arial</vt:lpstr>
      <vt:lpstr>Book Antiqua</vt:lpstr>
      <vt:lpstr>Calibri</vt:lpstr>
      <vt:lpstr>Lucida Sans</vt:lpstr>
      <vt:lpstr>Symbol</vt:lpstr>
      <vt:lpstr>Times New Roman</vt:lpstr>
      <vt:lpstr>Wingdings</vt:lpstr>
      <vt:lpstr>Wingdings 2</vt:lpstr>
      <vt:lpstr>Wingdings 3</vt:lpstr>
      <vt:lpstr>Vrchol</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ČLS JEP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Monika Šendeová</dc:creator>
  <cp:lastModifiedBy>Monika Šenderová</cp:lastModifiedBy>
  <cp:revision>113</cp:revision>
  <cp:lastPrinted>2021-03-16T10:26:26Z</cp:lastPrinted>
  <dcterms:created xsi:type="dcterms:W3CDTF">2021-03-11T11:35:22Z</dcterms:created>
  <dcterms:modified xsi:type="dcterms:W3CDTF">2023-04-26T10:11:17Z</dcterms:modified>
</cp:coreProperties>
</file>