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sldIdLst>
    <p:sldId id="256" r:id="rId2"/>
    <p:sldId id="306" r:id="rId3"/>
    <p:sldId id="307" r:id="rId4"/>
    <p:sldId id="288" r:id="rId5"/>
    <p:sldId id="294" r:id="rId6"/>
    <p:sldId id="301" r:id="rId7"/>
    <p:sldId id="264" r:id="rId8"/>
    <p:sldId id="260" r:id="rId9"/>
    <p:sldId id="300" r:id="rId10"/>
    <p:sldId id="286" r:id="rId11"/>
    <p:sldId id="268" r:id="rId12"/>
    <p:sldId id="295" r:id="rId13"/>
    <p:sldId id="291" r:id="rId14"/>
    <p:sldId id="269" r:id="rId15"/>
    <p:sldId id="270" r:id="rId16"/>
    <p:sldId id="290" r:id="rId17"/>
    <p:sldId id="298" r:id="rId18"/>
    <p:sldId id="297" r:id="rId19"/>
    <p:sldId id="272" r:id="rId20"/>
    <p:sldId id="261" r:id="rId21"/>
    <p:sldId id="274" r:id="rId22"/>
    <p:sldId id="279" r:id="rId23"/>
    <p:sldId id="262" r:id="rId24"/>
    <p:sldId id="258" r:id="rId25"/>
    <p:sldId id="305" r:id="rId26"/>
    <p:sldId id="304" r:id="rId27"/>
    <p:sldId id="303" r:id="rId28"/>
    <p:sldId id="280" r:id="rId29"/>
    <p:sldId id="282" r:id="rId30"/>
    <p:sldId id="284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78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AD9C5-1E85-495C-864C-8DCDF81FD70B}" type="datetimeFigureOut">
              <a:rPr lang="cs-CZ" smtClean="0"/>
              <a:t>15.4.2016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72B1F2-768E-4DEC-9CA4-CC31BD858E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30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2B1F2-768E-4DEC-9CA4-CC31BD858E5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886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72B1F2-768E-4DEC-9CA4-CC31BD858E5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01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6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2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4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71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697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7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79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498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8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5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69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EEE16-6F8F-0A48-9985-0D77CD8F06E0}" type="datetimeFigureOut">
              <a:rPr lang="en-US" smtClean="0"/>
              <a:t>4/15/2016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4F943-305A-CD4F-9A9C-A4C8D1C02BD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Untitled-1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522"/>
            <a:ext cx="9144000" cy="109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9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52603"/>
            <a:ext cx="7772400" cy="995297"/>
          </a:xfrm>
        </p:spPr>
        <p:txBody>
          <a:bodyPr>
            <a:normAutofit/>
          </a:bodyPr>
          <a:lstStyle/>
          <a:p>
            <a:r>
              <a:rPr lang="cs-CZ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v ordinaci PLDD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59266"/>
            <a:ext cx="6400800" cy="2398734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MUDr. 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Parvine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Gricová</a:t>
            </a:r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PLDD</a:t>
            </a:r>
          </a:p>
          <a:p>
            <a:r>
              <a:rPr lang="cs-C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Tisková konference  Praha 18.4.2016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PC\Desktop\19-400x26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737" y="2247900"/>
            <a:ext cx="4823629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46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39452"/>
            <a:ext cx="8229600" cy="660748"/>
          </a:xfrm>
        </p:spPr>
        <p:txBody>
          <a:bodyPr>
            <a:noAutofit/>
          </a:bodyPr>
          <a:lstStyle/>
          <a:p>
            <a:pPr marL="0" indent="0"/>
            <a: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– staletími ověřený nástroj  prevence infekcí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6068"/>
          </a:xfrm>
        </p:spPr>
        <p:txBody>
          <a:bodyPr>
            <a:normAutofit fontScale="70000" lnSpcReduction="20000"/>
          </a:bodyPr>
          <a:lstStyle/>
          <a:p>
            <a:endParaRPr lang="cs-CZ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Paradoxy dnešního světa: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Nedostatek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nedostupnost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vakcín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onemocnění a úmrtí na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preventabilní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infekce.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výskyt 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preventabilních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onemocnění  díky vakcinaci -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odmítání očkování. 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republika:  Větší zájem rodičů o očkování, diskuse o potřebnosti očkování a hlavně obavy z nežádoucích účinků očkování. 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Otevřená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diskuze lékaře a rodiče je prioritou pro porozumění, vnímání očkování jako významného nástroje prevence a udržení vysoké </a:t>
            </a:r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proočkovanosti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6074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39868"/>
            <a:ext cx="8229600" cy="613776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Přání rodičů v ordinacích PLDD.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2735" y="1878904"/>
            <a:ext cx="8906006" cy="484757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Úplné odmítnutí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Pochybující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váhající, nejistí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rodiče.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Oddálení očkování do pozdějšího věku.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Rozložení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očkování.</a:t>
            </a:r>
          </a:p>
          <a:p>
            <a:pPr lvl="0">
              <a:lnSpc>
                <a:spcPct val="90000"/>
              </a:lnSpc>
              <a:defRPr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Očkovat jen některými vakcínami proti vybraným nemocem.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schémata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výběr alternativních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vakcín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  očkuje každé dítě individuálně  !!!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432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64711"/>
            <a:ext cx="8229600" cy="1177448"/>
          </a:xfrm>
        </p:spPr>
        <p:txBody>
          <a:bodyPr>
            <a:normAutofit fontScale="90000"/>
          </a:bodyPr>
          <a:lstStyle/>
          <a:p>
            <a:r>
              <a:rPr lang="cs-CZ" altLang="cs-CZ" sz="3600" dirty="0">
                <a:latin typeface="Times New Roman" pitchFamily="18" charset="0"/>
                <a:cs typeface="Times New Roman" pitchFamily="18" charset="0"/>
              </a:rPr>
              <a:t>Vnímání rizika infekce a rizika nežádoucích </a:t>
            </a:r>
            <a:r>
              <a:rPr lang="cs-CZ" altLang="cs-CZ" sz="3600" dirty="0" smtClean="0">
                <a:latin typeface="Times New Roman" pitchFamily="18" charset="0"/>
                <a:cs typeface="Times New Roman" pitchFamily="18" charset="0"/>
              </a:rPr>
              <a:t>účinků vakcinace.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047" y="2505204"/>
            <a:ext cx="8423753" cy="3945699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Dnešní </a:t>
            </a:r>
            <a:r>
              <a:rPr lang="cs-CZ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rodiče si nepamatují, jak </a:t>
            </a:r>
            <a:r>
              <a:rPr lang="cs-CZ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vypadají </a:t>
            </a:r>
            <a:r>
              <a:rPr lang="cs-CZ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některé infekční </a:t>
            </a:r>
            <a:r>
              <a:rPr lang="cs-CZ" b="1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nemoci.</a:t>
            </a:r>
          </a:p>
          <a:p>
            <a:pPr marL="0" indent="0" algn="ctr">
              <a:buNone/>
            </a:pPr>
            <a:endParaRPr lang="cs-CZ" b="1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Když je dané infekce hodně, nikomu nevadí  nežádoucí 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účinky vakcíny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Jakmile je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dané infekce málo, všichni poukazují na nežádoucí účinky vakcinace.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Tím se sníží 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proočkovanost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stoupne počet onemocnění a opět  je vyšší zájem o očkování </a:t>
            </a: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  než o nežádoucí účinky a to se stále 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opakuje.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Příklady: Variola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altLang="cs-CZ" dirty="0" err="1">
                <a:latin typeface="Times New Roman" pitchFamily="18" charset="0"/>
                <a:cs typeface="Times New Roman" pitchFamily="18" charset="0"/>
              </a:rPr>
              <a:t>pertusse</a:t>
            </a:r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572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7343"/>
            <a:ext cx="8229600" cy="613776"/>
          </a:xfrm>
        </p:spPr>
        <p:txBody>
          <a:bodyPr>
            <a:no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Rodičovské obavy a argumenty versus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pravda. 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41120"/>
            <a:ext cx="8229600" cy="4772414"/>
          </a:xfrm>
        </p:spPr>
        <p:txBody>
          <a:bodyPr>
            <a:normAutofit/>
          </a:bodyPr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Nemoci nepředstavují riziko, jsou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neznámé.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Nemoci se vymýtily hygienou, ne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očkováním.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 prodělané nemoci je celoživotní imunita.</a:t>
            </a:r>
            <a:r>
              <a:rPr lang="cs-CZ" cap="al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Obava z nežádoucích projevů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Aplikace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vícevalentních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vakcín  zvyšuje riziko nežádoucích účinků vakcíny a přetěžuje imunitní systém dítěte .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313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14816"/>
            <a:ext cx="8229600" cy="726510"/>
          </a:xfrm>
        </p:spPr>
        <p:txBody>
          <a:bodyPr>
            <a:normAutofit fontScale="9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Námitky, na které je nutné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reagovat.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1326"/>
            <a:ext cx="8229600" cy="4284837"/>
          </a:xfrm>
        </p:spPr>
        <p:txBody>
          <a:bodyPr>
            <a:normAutofit fontScale="92500"/>
          </a:bodyPr>
          <a:lstStyle/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příliš malé, nemoci následkem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Prodělání nemoci je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přirozené.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Zlepšení životní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úrovně, hygienických podmínek.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Nevyzkoušené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vakcíny.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Vakcíny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výborný obchodní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artikl.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935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9972"/>
            <a:ext cx="8229600" cy="663879"/>
          </a:xfrm>
        </p:spPr>
        <p:txBody>
          <a:bodyPr>
            <a:normAutofit fontScale="900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informací , rodičů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312" y="1979112"/>
            <a:ext cx="8830850" cy="4484318"/>
          </a:xfrm>
        </p:spPr>
        <p:txBody>
          <a:bodyPr>
            <a:normAutofit/>
          </a:bodyPr>
          <a:lstStyle/>
          <a:p>
            <a:pPr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média (nevyváženost informací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Demagogie, manipulující prohlášení, bez vědeckých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podkladů, domněnky, bez odborných studií, údaje vytržené z kontextu  </a:t>
            </a:r>
          </a:p>
          <a:p>
            <a:pPr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Pískoviště                   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7310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52186"/>
            <a:ext cx="8229600" cy="548014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v ordinaci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Edukace  rodičů racionálně a lidsky je velmi časově i psychicky  náročné . Nutná dostatečná příprava - fakta, odborné argumenty. 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 musí   umět komunikovat  a  snahou je najít takové  řešení, ze kterého bude mít benefit dítě 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Podpis  informovaného nesouhlasu  při neúspěšné argumentaci pro právní ochranu lékaře.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949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9556"/>
            <a:ext cx="8229600" cy="428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 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pacientů s následky po očkování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 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5260" y="1600200"/>
            <a:ext cx="883085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Naši členové a jejich děti musí čelit vysoce zmanipulované většině, která očkování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schvaluje.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Představitelé odborných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spol.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polit. představitelé podporují tuto polarizaci tím, že mají velmi negativní nekompromisní přístup k těm lékařům, kteří nedodržují striktně vakcinační program a tajně vycházejí vstříc poškozeným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rodinám.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Hlavní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roli v této situaci hraje dlouhodobá, profesionální a rozsáhlá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manipulace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médii, které prostřednictvím agentur placených farma firmami a distributory ovlivňují  veřejné mínění ve svůj prospěch.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Naši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členové jsou v menšině a cítí se dotčeni na svých právech a zájmech, našim cílem je jejich  ochrana před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marginalizaci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sociálním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vyloučením.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ČR novodobou diktaturou porušující základní svobody a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práva.</a:t>
            </a: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Neumožnění individuálních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očkovacích  plánů.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Pevně dané a přísně vyžadované rozestupy mezi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dávkami.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Pokuta pro pediatra až 1mil Kč pokud toto bezdůvodně porušuje, proto pediatr tlačí rodiče k brzkému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aby sám nebyl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pokutován.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Porušuje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pravidlo Hlavně neškodit, v Čechách se změnilo na Hlavně očkovat!</a:t>
            </a:r>
          </a:p>
          <a:p>
            <a:pPr lvl="0"/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967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77238"/>
            <a:ext cx="8229600" cy="522962"/>
          </a:xfrm>
        </p:spPr>
        <p:txBody>
          <a:bodyPr>
            <a:noAutofit/>
          </a:bodyPr>
          <a:lstStyle/>
          <a:p>
            <a:r>
              <a:rPr lang="cs-CZ" altLang="cs-CZ" sz="3600" dirty="0">
                <a:latin typeface="Times New Roman" pitchFamily="18" charset="0"/>
                <a:cs typeface="Times New Roman" pitchFamily="18" charset="0"/>
              </a:rPr>
              <a:t>Klíčová role poskytovatelů zdravotní </a:t>
            </a:r>
            <a:r>
              <a:rPr lang="cs-CZ" altLang="cs-CZ" sz="3600" dirty="0" smtClean="0">
                <a:latin typeface="Times New Roman" pitchFamily="18" charset="0"/>
                <a:cs typeface="Times New Roman" pitchFamily="18" charset="0"/>
              </a:rPr>
              <a:t>péče.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86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Mnohé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 ukazují, že ve všech zemích EU jsou poskytovatelé zdravotní péče považováni za nejdůležitější a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nejdůvěryhodnější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zdroj informací o tom, jak se chránit před nemocemi,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jimž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lze předcházet očkováním.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sz="2400" dirty="0"/>
              <a:t>     (</a:t>
            </a:r>
            <a:r>
              <a:rPr lang="cs-CZ" altLang="cs-CZ" sz="2400" dirty="0" err="1"/>
              <a:t>Stefanoff</a:t>
            </a:r>
            <a:r>
              <a:rPr lang="cs-CZ" altLang="cs-CZ" sz="2400" dirty="0"/>
              <a:t> et al., 2010; </a:t>
            </a:r>
            <a:r>
              <a:rPr lang="cs-CZ" altLang="cs-CZ" sz="2400" dirty="0" err="1"/>
              <a:t>Heininger</a:t>
            </a:r>
            <a:r>
              <a:rPr lang="cs-CZ" altLang="cs-CZ" sz="2400" dirty="0"/>
              <a:t>, 2006; </a:t>
            </a:r>
            <a:r>
              <a:rPr lang="cs-CZ" altLang="cs-CZ" sz="2400" dirty="0" err="1"/>
              <a:t>Schmitt</a:t>
            </a:r>
            <a:r>
              <a:rPr lang="cs-CZ" altLang="cs-CZ" sz="2400" dirty="0"/>
              <a:t> et al., 2003</a:t>
            </a:r>
            <a:r>
              <a:rPr lang="cs-CZ" altLang="cs-CZ" sz="2400" dirty="0" smtClean="0"/>
              <a:t>).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altLang="cs-CZ" sz="2400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Osobní důvěryhodnost a existence vztahu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založeném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důvěře staví poskytovatele zdravotní péče do jedinečné pozice těch, kteří napomáhají rodičům porozumět významu očkování pro zdraví jejich dětí i 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ostatních</a:t>
            </a:r>
            <a:r>
              <a:rPr lang="cs-CZ" altLang="cs-C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(Význam PLDD!)</a:t>
            </a:r>
            <a:endParaRPr lang="cs-CZ" alt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3111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64712"/>
            <a:ext cx="8229600" cy="535488"/>
          </a:xfrm>
        </p:spPr>
        <p:txBody>
          <a:bodyPr>
            <a:noAutofit/>
          </a:bodyPr>
          <a:lstStyle/>
          <a:p>
            <a:r>
              <a:rPr lang="cs-CZ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</a:t>
            </a:r>
            <a:r>
              <a:rPr lang="cs-C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</a:t>
            </a:r>
            <a:r>
              <a:rPr lang="cs-CZ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99846"/>
            <a:ext cx="8229600" cy="500157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MZ (Zdraví 2020-akční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plán (?),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informace rodičům, pořady, legislativa –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odpovědnost státu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 ! </a:t>
            </a:r>
            <a:r>
              <a:rPr lang="cs-CZ" altLang="cs-CZ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je</a:t>
            </a:r>
            <a:r>
              <a:rPr lang="pt-B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legislativním odboru MZ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Odškodnění - Německo 1961 , Maďarsko 2005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Odborné společnosti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OSPDL,ČVS (vzdělávací semináře, komunikační semináře, brožury, odborná doporučení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Média.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Pojišťovny. </a:t>
            </a:r>
          </a:p>
          <a:p>
            <a:pPr>
              <a:lnSpc>
                <a:spcPct val="80000"/>
              </a:lnSpc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Silná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politická podpora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regionální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odpovědnost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kontrolu nad nemocemi, kterým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lze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očkováním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předcházet.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defRPr/>
            </a:pPr>
            <a:endParaRPr lang="cs-CZ" altLang="cs-CZ" dirty="0" smtClean="0"/>
          </a:p>
          <a:p>
            <a:pPr>
              <a:defRPr/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043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očkování.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16192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Efektivní nástroj prevence  závažných a vysoce infekčních onemocnění.</a:t>
            </a: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ochrana.</a:t>
            </a: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Kolektivní ochrana .</a:t>
            </a:r>
          </a:p>
          <a:p>
            <a:pPr>
              <a:defRPr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Pokles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proočkovanosti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zvýšený výskyt nemocí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573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02499"/>
            <a:ext cx="8229600" cy="826717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BUDOUCNOST?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29216"/>
            <a:ext cx="8229600" cy="4096947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 -  Co  se stane  když nebude PLDD 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Vzdělávání.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Komunikace.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Vzájemný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respekt.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Zodpovědnost.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820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27134"/>
            <a:ext cx="8229600" cy="573066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Závěr.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5573" y="1600200"/>
            <a:ext cx="8411227" cy="513880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učinilo mnoho infekčních onemocnění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vzácnými,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téměř se nevyskytujícími. Tento úspěch paradoxně vede k názoru, že vakcíny již nejsou důležité a podlamuje tak důvěru veřejnosti k očkování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nutné stále zvyšovat povědomí o nutnosti imunizace a připomínat si její úspěchy, zároveň informovat o aktuální situaci a upozorňovat </a:t>
            </a: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problematické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oblasti.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Cíl - 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zachování dostatečné </a:t>
            </a:r>
            <a:r>
              <a:rPr lang="cs-CZ" alt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proočkovanosti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</a:p>
          <a:p>
            <a:pPr marL="0" indent="0">
              <a:buNone/>
              <a:defRPr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právo každého dítěte na očkování.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indent="0">
              <a:lnSpc>
                <a:spcPct val="80000"/>
              </a:lnSpc>
              <a:buNone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8858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27341"/>
            <a:ext cx="8229600" cy="400833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384"/>
            <a:ext cx="8229600" cy="5035463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Většina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rodičů zatím očkování přijímá.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Počet odmítačů očkování je malé.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Procento nerozhodnutých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 nevyhraněným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názorem  je  rovněž malé.( jak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se zachovali v případě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nepovinnosti očkování)?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Při nepovinnosti  očkování nebezpečí  poklesu 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proočkovanosti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 mez zajišťující kontrolu nad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preventabilními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onemocněními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( u spalniček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 je nutnost 95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%!!!)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 očkování platná nejen v ČR.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382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02500"/>
            <a:ext cx="8229600" cy="1014608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v ordinaci  PLDD.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868460"/>
            <a:ext cx="8229600" cy="3257703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  <p:pic>
        <p:nvPicPr>
          <p:cNvPr id="2050" name="Picture 2" descr="C:\Users\PC\Desktop\Fotky -obrázky\Zdra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478" y="2349500"/>
            <a:ext cx="4365321" cy="359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PC\Desktop\Fotky -obrázky\Sou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197" y="3556762"/>
            <a:ext cx="3382202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0083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ospd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131" r="-112131"/>
          <a:stretch>
            <a:fillRect/>
          </a:stretch>
        </p:blipFill>
        <p:spPr>
          <a:xfrm>
            <a:off x="457200" y="1820863"/>
            <a:ext cx="8229600" cy="4305300"/>
          </a:xfrm>
        </p:spPr>
      </p:pic>
    </p:spTree>
    <p:extLst>
      <p:ext uri="{BB962C8B-B14F-4D97-AF65-F5344CB8AC3E}">
        <p14:creationId xmlns:p14="http://schemas.microsoft.com/office/powerpoint/2010/main" val="378127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317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242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0101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0143" y="2016690"/>
            <a:ext cx="8229600" cy="44216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051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849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376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Československo má v rámci očkování dvě základní </a:t>
            </a:r>
            <a:r>
              <a:rPr lang="cs-CZ" altLang="cs-CZ" sz="2400" dirty="0" smtClean="0">
                <a:latin typeface="Times New Roman" pitchFamily="18" charset="0"/>
                <a:cs typeface="Times New Roman" pitchFamily="18" charset="0"/>
              </a:rPr>
              <a:t>NEJ na </a:t>
            </a:r>
            <a:r>
              <a:rPr lang="cs-CZ" altLang="cs-CZ" sz="2400" dirty="0">
                <a:latin typeface="Times New Roman" pitchFamily="18" charset="0"/>
                <a:cs typeface="Times New Roman" pitchFamily="18" charset="0"/>
              </a:rPr>
              <a:t>světě: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9138"/>
            <a:ext cx="8229600" cy="4525963"/>
          </a:xfrm>
        </p:spPr>
        <p:txBody>
          <a:bodyPr>
            <a:normAutofit fontScale="62500" lnSpcReduction="20000"/>
          </a:bodyPr>
          <a:lstStyle/>
          <a:p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1. Bylo první zemí, která se díky očkování v roce 1960 zbavila přenosné dětské obrny.</a:t>
            </a:r>
          </a:p>
          <a:p>
            <a:endParaRPr lang="cs-CZ" altLang="cs-CZ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2. Druhým </a:t>
            </a:r>
            <a:r>
              <a:rPr lang="cs-CZ" altLang="cs-CZ" sz="3600" b="1" dirty="0" err="1">
                <a:latin typeface="Times New Roman" pitchFamily="18" charset="0"/>
                <a:cs typeface="Times New Roman" pitchFamily="18" charset="0"/>
              </a:rPr>
              <a:t>nej</a:t>
            </a:r>
            <a:r>
              <a:rPr lang="cs-CZ" altLang="cs-CZ" b="1" dirty="0">
                <a:latin typeface="Times New Roman" pitchFamily="18" charset="0"/>
                <a:cs typeface="Times New Roman" pitchFamily="18" charset="0"/>
              </a:rPr>
              <a:t> bylo působení českého lékaře,  prof.  Rašky, v rámci WHO,  který v polovině minulého století vytvořil program ohniskové eradikace pravých neštovic. Téměř nikdo v té době nevěřil, že je to vůbec možné. Vyhledáváním a očkováním vnímavých osob v ohniscích infekce, tedy ne celoplošně. Podařilo se mu  dovést program globální eradikace pravých neštovic až do úspěšného konce.  Díky českému lékaři, díky jeho geniálnímu nápadu,</a:t>
            </a: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cs-CZ" altLang="cs-CZ" sz="3600" b="1" u="sng" dirty="0">
                <a:latin typeface="Times New Roman" pitchFamily="18" charset="0"/>
                <a:cs typeface="Times New Roman" pitchFamily="18" charset="0"/>
              </a:rPr>
              <a:t>od roku 1978 ve světě nejsou pravé neštovice.</a:t>
            </a: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600" b="1" u="sng" dirty="0">
                <a:latin typeface="Times New Roman" pitchFamily="18" charset="0"/>
                <a:cs typeface="Times New Roman" pitchFamily="18" charset="0"/>
              </a:rPr>
              <a:t>A od roku 1980 se proti nim neočkuje. </a:t>
            </a:r>
          </a:p>
          <a:p>
            <a:endParaRPr lang="cs-CZ" altLang="cs-CZ" sz="3600" b="1" u="sng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>
                <a:latin typeface="Times New Roman" pitchFamily="18" charset="0"/>
                <a:cs typeface="Times New Roman" pitchFamily="18" charset="0"/>
              </a:rPr>
              <a:t>Variola  zabila  mnoho lidí a mnohým způsobila těžké následky.</a:t>
            </a:r>
          </a:p>
          <a:p>
            <a:r>
              <a:rPr lang="cs-CZ" altLang="cs-CZ" sz="2800" dirty="0">
                <a:latin typeface="Times New Roman" pitchFamily="18" charset="0"/>
                <a:cs typeface="Times New Roman" pitchFamily="18" charset="0"/>
              </a:rPr>
              <a:t>Výskyt varioly již ve starověku -  prominentní oběti byl faraon Ramses V.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4722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628383"/>
            <a:ext cx="8229600" cy="150311"/>
          </a:xfrm>
        </p:spPr>
        <p:txBody>
          <a:bodyPr>
            <a:noAutofit/>
          </a:bodyPr>
          <a:lstStyle/>
          <a:p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54476"/>
            <a:ext cx="8229600" cy="4459265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686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002082"/>
            <a:ext cx="8229600" cy="598118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v ordinaci PLDD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8490"/>
          </a:xfrm>
        </p:spPr>
        <p:txBody>
          <a:bodyPr>
            <a:normAutofit fontScale="62500" lnSpcReduction="20000"/>
          </a:bodyPr>
          <a:lstStyle/>
          <a:p>
            <a:endParaRPr lang="cs-CZ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Nezastupitelná úloha praktického lékaře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děti a dorost v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primární  prevenci, tedy i  očkování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 - jediný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zákonem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určený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lékaře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pravidelné očkování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dětí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Teoretické i praktické znalosti – </a:t>
            </a:r>
          </a:p>
          <a:p>
            <a:pPr marL="0" indent="0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znalost pacienta, jeho i celé rodinné anamnézy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Přenesená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pravomoc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státu  (PLDD vykonavatel vůle státu)</a:t>
            </a:r>
          </a:p>
          <a:p>
            <a:pPr marL="0" indent="0">
              <a:buNone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 České republice očkování ročně zabrání více než 150 tisícům onemocněním a přes 500 úmrtím na infekční nemoci.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Zdroj: SZÚ)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posledních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letech -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kritici očkování X racionální vysvětlující argumenty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53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77447"/>
            <a:ext cx="8229600" cy="951977"/>
          </a:xfrm>
        </p:spPr>
        <p:txBody>
          <a:bodyPr>
            <a:noAutofit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v ordinaci PLDD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91638"/>
            <a:ext cx="8461332" cy="4134525"/>
          </a:xfrm>
        </p:spPr>
        <p:txBody>
          <a:bodyPr>
            <a:normAutofit fontScale="92500" lnSpcReduction="10000"/>
          </a:bodyPr>
          <a:lstStyle/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Plošná – povinná očkování hrazená z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v.z.p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nepovinná - dobrovolná hrazená z 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v.z.p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v mimořádných situacích (epidemie).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zvláštní  ( tetanus po úraze  )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nepovinná - dobrovolná hrazená klientem ( např.  při cestách do zahraničí. ) 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790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96754"/>
            <a:ext cx="8229600" cy="603446"/>
          </a:xfrm>
        </p:spPr>
        <p:txBody>
          <a:bodyPr>
            <a:normAutofit fontScale="90000"/>
          </a:bodyPr>
          <a:lstStyle/>
          <a:p>
            <a:r>
              <a:rPr lang="cs-CZ" alt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altLang="cs-CZ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Očkovací </a:t>
            </a:r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kalendář ČR – povinná očkování </a:t>
            </a:r>
            <a:r>
              <a:rPr lang="cs-CZ" altLang="cs-CZ" dirty="0">
                <a:solidFill>
                  <a:srgbClr val="2532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altLang="cs-CZ" dirty="0">
                <a:solidFill>
                  <a:srgbClr val="25328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1026" name="Picture 2" descr="C:\Users\PC\Desktop\ockovaci_kalendar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01"/>
          <a:stretch/>
        </p:blipFill>
        <p:spPr bwMode="auto">
          <a:xfrm>
            <a:off x="457200" y="1638300"/>
            <a:ext cx="8135655" cy="378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370516" y="3562426"/>
            <a:ext cx="1677929" cy="284956"/>
          </a:xfrm>
          <a:prstGeom prst="rect">
            <a:avLst/>
          </a:prstGeom>
        </p:spPr>
      </p:pic>
      <p:pic>
        <p:nvPicPr>
          <p:cNvPr id="6" name="Zástupný symbol pro obsah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328" y="4383947"/>
            <a:ext cx="1475117" cy="20953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0516" y="3546596"/>
            <a:ext cx="685800" cy="262063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0516" y="4377367"/>
            <a:ext cx="68580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77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77030"/>
            <a:ext cx="8229600" cy="623170"/>
          </a:xfrm>
        </p:spPr>
        <p:txBody>
          <a:bodyPr>
            <a:normAutofit fontScale="9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musí znát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17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 účinku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očkovacích látek, základy používání očkovacích látek, legislativa, očkovací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kalendář.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Nové vakcíny -  Strategie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zavádění dalších očkování do očkovacího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kalendáře.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Stará  a nová rizika infekcí - epidemiologie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nejčastějších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nákaz. ( virus  Zika )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dětí při cestách do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zahraničí  - Mezinárodní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zdravotnické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předpisy.</a:t>
            </a:r>
          </a:p>
          <a:p>
            <a:endParaRPr lang="cs-CZ" dirty="0"/>
          </a:p>
          <a:p>
            <a:pPr>
              <a:defRPr/>
            </a:pP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Náročnější edukace  rodičů  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přístup rodičů </a:t>
            </a:r>
            <a:r>
              <a:rPr lang="cs-CZ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 očkování.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300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2604"/>
            <a:ext cx="8229600" cy="839244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Kontinuální vzdělávání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PLDD.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91848"/>
            <a:ext cx="8229600" cy="4534420"/>
          </a:xfrm>
        </p:spPr>
        <p:txBody>
          <a:bodyPr>
            <a:noAutofit/>
          </a:bodyPr>
          <a:lstStyle/>
          <a:p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OSPDL,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ČLS JEP, SPLDD ČR, MZ-HH, Mezioborová spolupráce, Mezinárodní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spolupráce.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Konference, semináře, časopisy, web, brožury, doporučené postupy, tiskové konference směrem k laické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veřejnosti.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skupiny.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Konkrétně: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KPP, MOK, Zdravotnické fórum ( MZ,WHO,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Unicef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Pediatrická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akademie.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Páteřní semináře, regionální a okresní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semináře.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</a:t>
            </a: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Komunikační </a:t>
            </a: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semináře.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- Webové stránky, edukační brožury pro lékaře i </a:t>
            </a:r>
            <a:r>
              <a:rPr 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rodiče.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74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64504"/>
            <a:ext cx="8229600" cy="453134"/>
          </a:xfrm>
        </p:spPr>
        <p:txBody>
          <a:bodyPr>
            <a:noAutofit/>
          </a:bodyPr>
          <a:lstStyle/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Očkování - tradice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3880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nás dlouholetá tradice, vždy legislativní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rámec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Poprvé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 našem státě bylo uzákoněno očkování proti variole v roce 1919 zákonem 412/1919,  který podepsal prezident  Masaryk.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Povinnost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se nechat očkovat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sankce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nepodrobení se očkování</a:t>
            </a:r>
            <a:r>
              <a:rPr lang="cs-CZ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 – Kdo se nedostaví, ač povinen, k očkování …… jinak bude proti němu zakročeno prostředky donucovacími (§ 15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– Pokud neplatí všeobecné trestní zákony, trestají se přestupky a opominutí tohoto zákona nebo nařízení, podle něho vydaných, úřady politickými pokutou od 10 do 100 K, nebo vězením od 24 hodin do 8 dnů. Jde-li o schválné opětné oddalování povinnosti očkovací, může býti vyměřena pokuta až do 200 K, nebo vězení až do 14 dnů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Zákon číslo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189 z roku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1946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který zaváděl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plošné očkování proti záškrtu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byl podepsán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Edvardem Benešem a Klementem Gottwaldem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mnohém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neliší od současně platné očkovací 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vyhlášky. Tento zákon je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platný dodnes, neboť ještě nebyl zrušen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185071"/>
      </p:ext>
    </p:extLst>
  </p:cSld>
  <p:clrMapOvr>
    <a:masterClrMapping/>
  </p:clrMapOvr>
</p:sld>
</file>

<file path=ppt/theme/theme1.xml><?xml version="1.0" encoding="utf-8"?>
<a:theme xmlns:a="http://schemas.openxmlformats.org/drawingml/2006/main" name="OSPD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OSPDL.potx</Template>
  <TotalTime>1124</TotalTime>
  <Words>998</Words>
  <Application>Microsoft Office PowerPoint</Application>
  <PresentationFormat>Předvádění na obrazovce (4:3)</PresentationFormat>
  <Paragraphs>173</Paragraphs>
  <Slides>30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OSPDL</vt:lpstr>
      <vt:lpstr>Očkování v ordinaci PLDD</vt:lpstr>
      <vt:lpstr>Význam očkování.</vt:lpstr>
      <vt:lpstr>Československo má v rámci očkování dvě základní NEJ na světě:</vt:lpstr>
      <vt:lpstr>Očkování v ordinaci PLDD</vt:lpstr>
      <vt:lpstr>Očkování v ordinaci PLDD </vt:lpstr>
      <vt:lpstr> Očkovací kalendář ČR – povinná očkování  </vt:lpstr>
      <vt:lpstr>Co musí znát PLDD.</vt:lpstr>
      <vt:lpstr>Kontinuální vzdělávání PLDD.</vt:lpstr>
      <vt:lpstr>Očkování - tradice</vt:lpstr>
      <vt:lpstr>  Očkování – staletími ověřený nástroj  prevence infekcí    </vt:lpstr>
      <vt:lpstr>Přání rodičů v ordinacích PLDD.</vt:lpstr>
      <vt:lpstr>Vnímání rizika infekce a rizika nežádoucích účinků vakcinace. </vt:lpstr>
      <vt:lpstr>Rodičovské obavy a argumenty versus pravda. </vt:lpstr>
      <vt:lpstr>Námitky, na které je nutné reagovat.</vt:lpstr>
      <vt:lpstr>Zdroje informací , rodičů </vt:lpstr>
      <vt:lpstr>Očkování v ordinaci PLDD.</vt:lpstr>
      <vt:lpstr>  Společnost pacientů s následky po očkování:   </vt:lpstr>
      <vt:lpstr>Klíčová role poskytovatelů zdravotní péče. </vt:lpstr>
      <vt:lpstr>Podpora očkování.</vt:lpstr>
      <vt:lpstr>BUDOUCNOST?</vt:lpstr>
      <vt:lpstr>Závěr.</vt:lpstr>
      <vt:lpstr>Závěr</vt:lpstr>
      <vt:lpstr>Očkování v ordinaci  PLDD.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Ahou Public Relations,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Oktavián Provazník</dc:creator>
  <cp:lastModifiedBy>PC</cp:lastModifiedBy>
  <cp:revision>163</cp:revision>
  <dcterms:created xsi:type="dcterms:W3CDTF">2016-04-07T09:26:42Z</dcterms:created>
  <dcterms:modified xsi:type="dcterms:W3CDTF">2016-04-15T08:00:26Z</dcterms:modified>
</cp:coreProperties>
</file>